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webp" ContentType="image/webp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5" r:id="rId2"/>
  </p:sldMasterIdLst>
  <p:notesMasterIdLst>
    <p:notesMasterId r:id="rId27"/>
  </p:notesMasterIdLst>
  <p:handoutMasterIdLst>
    <p:handoutMasterId r:id="rId28"/>
  </p:handoutMasterIdLst>
  <p:sldIdLst>
    <p:sldId id="369" r:id="rId3"/>
    <p:sldId id="287" r:id="rId4"/>
    <p:sldId id="335" r:id="rId5"/>
    <p:sldId id="288" r:id="rId6"/>
    <p:sldId id="328" r:id="rId7"/>
    <p:sldId id="289" r:id="rId8"/>
    <p:sldId id="332" r:id="rId9"/>
    <p:sldId id="330" r:id="rId10"/>
    <p:sldId id="368" r:id="rId11"/>
    <p:sldId id="362" r:id="rId12"/>
    <p:sldId id="294" r:id="rId13"/>
    <p:sldId id="296" r:id="rId14"/>
    <p:sldId id="282" r:id="rId15"/>
    <p:sldId id="334" r:id="rId16"/>
    <p:sldId id="333" r:id="rId17"/>
    <p:sldId id="336" r:id="rId18"/>
    <p:sldId id="366" r:id="rId19"/>
    <p:sldId id="365" r:id="rId20"/>
    <p:sldId id="363" r:id="rId21"/>
    <p:sldId id="367" r:id="rId22"/>
    <p:sldId id="342" r:id="rId23"/>
    <p:sldId id="347" r:id="rId24"/>
    <p:sldId id="348" r:id="rId25"/>
    <p:sldId id="283" r:id="rId26"/>
  </p:sldIdLst>
  <p:sldSz cx="12192000" cy="6858000"/>
  <p:notesSz cx="6858000" cy="9144000"/>
  <p:embeddedFontLst>
    <p:embeddedFont>
      <p:font typeface="Myriad Pro" panose="020B0503030403020204" charset="0"/>
      <p:regular r:id="rId29"/>
      <p:bold r:id="rId30"/>
      <p:italic r:id="rId31"/>
      <p:bold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cion 20 años UCI" id="{974E56F7-B475-43AB-99B9-14E524A1441B}">
          <p14:sldIdLst>
            <p14:sldId id="369"/>
            <p14:sldId id="287"/>
            <p14:sldId id="335"/>
            <p14:sldId id="288"/>
            <p14:sldId id="328"/>
            <p14:sldId id="289"/>
            <p14:sldId id="332"/>
            <p14:sldId id="330"/>
            <p14:sldId id="368"/>
            <p14:sldId id="362"/>
            <p14:sldId id="294"/>
            <p14:sldId id="296"/>
            <p14:sldId id="282"/>
            <p14:sldId id="334"/>
            <p14:sldId id="333"/>
            <p14:sldId id="336"/>
            <p14:sldId id="366"/>
            <p14:sldId id="365"/>
            <p14:sldId id="363"/>
            <p14:sldId id="367"/>
            <p14:sldId id="342"/>
            <p14:sldId id="347"/>
            <p14:sldId id="348"/>
            <p14:sldId id="283"/>
          </p14:sldIdLst>
        </p14:section>
        <p14:section name="Elementos de interes" id="{DA6F86E6-508B-4717-A3AF-85F14C495C13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D7E1FD"/>
    <a:srgbClr val="1D71AE"/>
    <a:srgbClr val="E00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6400" autoAdjust="0"/>
  </p:normalViewPr>
  <p:slideViewPr>
    <p:cSldViewPr snapToGrid="0">
      <p:cViewPr varScale="1">
        <p:scale>
          <a:sx n="115" d="100"/>
          <a:sy n="115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02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46F5B5-00CE-419E-A123-F688E7BA0EB5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DE9A71-2580-4BC2-A780-E5F612D4C95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969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AA0F7-E279-456A-8645-20FCA2392BDF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C7C35-C48D-45DA-93F9-5E6CE245D12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072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6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750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171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0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Aumentar el tamaño de las letras solo dentro de los círculos </a:t>
            </a:r>
            <a:r>
              <a:rPr lang="es-ES" dirty="0" err="1"/>
              <a:t>azule</a:t>
            </a:r>
            <a:r>
              <a:rPr lang="es-ES" dirty="0"/>
              <a:t> y tipo e letra </a:t>
            </a:r>
            <a:r>
              <a:rPr lang="es-ES" dirty="0" err="1"/>
              <a:t>arial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25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Hacerlo de otra manera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06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479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Debido a la gran afluencia de personal a la que se ve expuesta la universidad </a:t>
            </a:r>
            <a:r>
              <a:rPr lang="es-MX" dirty="0" err="1"/>
              <a:t>diariamete</a:t>
            </a:r>
            <a:r>
              <a:rPr lang="es-MX" dirty="0"/>
              <a:t> y con el objetivo de mantener la institución segura se tomo la iniciativa de realizar una plataforma para la creación de </a:t>
            </a:r>
            <a:r>
              <a:rPr lang="es-MX" dirty="0" err="1"/>
              <a:t>solapines</a:t>
            </a:r>
            <a:r>
              <a:rPr lang="es-MX"/>
              <a:t> de </a:t>
            </a:r>
            <a:r>
              <a:rPr lang="es-MX" dirty="0"/>
              <a:t>los ciudadanos que pertenecen a la </a:t>
            </a:r>
            <a:r>
              <a:rPr lang="es-MX"/>
              <a:t>misma   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925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Actualmente, el sistema enfrenta problemas de obsolescencia tecnológica, falta de mantenimiento y riesgos de seguridad significativos.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primer lugar, el sistema IDBIOACCESS v2.0 se diseñó utilizando tecnologías obsoletas como </a:t>
            </a:r>
            <a:r>
              <a:rPr lang="es-E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.Net</a:t>
            </a: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el sistema operativo Windows 7, los cuales han dejado de recibir soporte y actualizaciones de seguridad. Esto pone en riesgo la integridad y confidencialidad de los datos, ya que el sistema carece de protección contra nuevas vulnerabilidades y amenazas de seguridad.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Además, la falta de documentación adecuada y la dependencia de hardware y software obsoleto dificultan el mantenimiento y la actualización del sistema. Esto se ve exacerbado por la limitada disponibilidad de recursos informáticos y la falta de personal capacitado para gestionar el sistema de manera efectiva.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Otro problema importante es la falta de autenticación adecuada y controles de acceso en el sistema IDBIOACCESS v2.0. La asignación y gestión de roles carecen de flexibilidad, lo que resulta en privilegios inapropiados y riesgos de acceso no autorizado. Además, el sistema no controla adecuadamente la autenticación concurrente, lo que podría permitir a los usuarios abrir sesión desde múltiples dispositivos simultáneamente, comprometiendo la integridad y confidencialidad de los datos.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05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620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El Sistema de Identificación Nacional de Venezuela:</a:t>
            </a:r>
            <a:r>
              <a:rPr lang="es-ES" dirty="0"/>
              <a:t> Gestionado por el Servicio Administrativo de Identificación, Migración y Extranjería (SAIME), este sistema emite cédulas de identidad para diversos usos oficiales. Utiliza usuario y contraseña para la autenticación, pero presenta vulnerabilidades en su infraestructura de seguridad. La falta de actualizaciones y mecanismos de monitoreo limita su eficacia y lo hace inadecuado para IDBIOACCESS 2.0.</a:t>
            </a:r>
          </a:p>
          <a:p>
            <a:r>
              <a:rPr lang="es-ES" b="1" dirty="0"/>
              <a:t>Cl@ve:</a:t>
            </a:r>
            <a:r>
              <a:rPr lang="es-ES" dirty="0"/>
              <a:t> Cl@ve es un sistema integral para el acceso electrónico a servicios públicos, utilizando usuario, contraseña y un pin de seguridad enviado por SMS para autenticación. Ofrece una gestión efectiva de roles y es resistente a ataques cibernéticos, pero su costo y modelo de licenciamiento lo hacen inviable para IDBIOACCESS 2.0. A pesar de su robustez, no cumple completamente con las necesidades específicas del sistema propuesto.</a:t>
            </a:r>
          </a:p>
          <a:p>
            <a:r>
              <a:rPr lang="es-ES" b="1" dirty="0"/>
              <a:t>Sistema único de Identificación Nacional (SUIN):</a:t>
            </a:r>
            <a:r>
              <a:rPr lang="es-ES" dirty="0"/>
              <a:t> El SUIN es una plataforma crucial en Cuba para la inscripción e identificación de personas naturales, pero carece de mecanismos de autenticación y gestión de accesos y roles, lo que aumenta el riesgo de seguridad. La falta de mantenimiento y actualizaciones lo hace vulnerable, y por estas razones, no es adecuado para IDBIOACCESS 2.0.</a:t>
            </a:r>
          </a:p>
          <a:p>
            <a:r>
              <a:rPr lang="es-ES" b="1" dirty="0"/>
              <a:t>ENZONA:</a:t>
            </a:r>
            <a:r>
              <a:rPr lang="es-ES" dirty="0"/>
              <a:t> ENZONA es una plataforma de pago virtual en Cuba que utiliza autenticación de doble factor (usuario, contraseña y token móvil) para transacciones financieras. Aunque ofrece una seguridad robusta y gestión de roles adecuada para operaciones financieras, su enfoque y funcionalidades no son compatibles con las necesidades de un sistema de identificación como IDBIOACCESS 2.0.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844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El Sistema de Identificación Nacional de Venezuela:</a:t>
            </a:r>
            <a:r>
              <a:rPr lang="es-ES" dirty="0"/>
              <a:t> Gestionado por el Servicio Administrativo de Identificación, Migración y Extranjería (SAIME), este sistema emite cédulas de identidad para diversos usos oficiales. Utiliza usuario y contraseña para la autenticación, pero presenta vulnerabilidades en su infraestructura de seguridad. La falta de actualizaciones y mecanismos de monitoreo limita su eficacia y lo hace inadecuado para IDBIOACCESS 2.0.</a:t>
            </a:r>
          </a:p>
          <a:p>
            <a:r>
              <a:rPr lang="es-ES" b="1" dirty="0"/>
              <a:t>Cl@ve:</a:t>
            </a:r>
            <a:r>
              <a:rPr lang="es-ES" dirty="0"/>
              <a:t> Cl@ve es un sistema integral para el acceso electrónico a servicios públicos, utilizando usuario, contraseña y un pin de seguridad enviado por SMS para autenticación. Ofrece una gestión efectiva de roles y es resistente a ataques cibernéticos, pero su costo y modelo de licenciamiento lo hacen inviable para IDBIOACCESS 2.0. A pesar de su robustez, no cumple completamente con las necesidades específicas del sistema propuesto.</a:t>
            </a:r>
          </a:p>
          <a:p>
            <a:r>
              <a:rPr lang="es-ES" b="1" dirty="0"/>
              <a:t>Sistema único de Identificación Nacional (SUIN):</a:t>
            </a:r>
            <a:r>
              <a:rPr lang="es-ES" dirty="0"/>
              <a:t> El SUIN es una plataforma crucial en Cuba para la inscripción e identificación de personas naturales, pero carece de mecanismos de autenticación y gestión de accesos y roles, lo que aumenta el riesgo de seguridad. La falta de mantenimiento y actualizaciones lo hace vulnerable, y por estas razones, no es adecuado para IDBIOACCESS 2.0.</a:t>
            </a:r>
          </a:p>
          <a:p>
            <a:r>
              <a:rPr lang="es-ES" b="1" dirty="0"/>
              <a:t>ENZONA:</a:t>
            </a:r>
            <a:r>
              <a:rPr lang="es-ES" dirty="0"/>
              <a:t> ENZONA es una plataforma de pago virtual en Cuba que utiliza autenticación de doble factor (usuario, contraseña y token móvil) para transacciones financieras. Aunque ofrece una seguridad robusta y gestión de roles adecuada para operaciones financieras, su enfoque y funcionalidades no son compatibles con las necesidades de un sistema de identificación como IDBIOACCESS 2.0.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784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El Sistema de Identificación Nacional de Venezuela:</a:t>
            </a:r>
            <a:r>
              <a:rPr lang="es-ES" dirty="0"/>
              <a:t> Gestionado por el Servicio Administrativo de Identificación, Migración y Extranjería (SAIME), este sistema emite cédulas de identidad para diversos usos oficiales. Utiliza usuario y contraseña para la autenticación, pero presenta vulnerabilidades en su infraestructura de seguridad. La falta de actualizaciones y mecanismos de monitoreo limita su eficacia y lo hace inadecuado para IDBIOACCESS 2.0.</a:t>
            </a:r>
          </a:p>
          <a:p>
            <a:r>
              <a:rPr lang="es-ES" b="1" dirty="0"/>
              <a:t>Cl@ve:</a:t>
            </a:r>
            <a:r>
              <a:rPr lang="es-ES" dirty="0"/>
              <a:t> Cl@ve es un sistema integral para el acceso electrónico a servicios públicos, utilizando usuario, contraseña y un pin de seguridad enviado por SMS para autenticación. Ofrece una gestión efectiva de roles y es resistente a ataques cibernéticos, pero su costo y modelo de licenciamiento lo hacen inviable para IDBIOACCESS 2.0. A pesar de su robustez, no cumple completamente con las necesidades específicas del sistema propuesto.</a:t>
            </a:r>
          </a:p>
          <a:p>
            <a:r>
              <a:rPr lang="es-ES" b="1" dirty="0"/>
              <a:t>Sistema único de Identificación Nacional (SUIN):</a:t>
            </a:r>
            <a:r>
              <a:rPr lang="es-ES" dirty="0"/>
              <a:t> El SUIN es una plataforma crucial en Cuba para la inscripción e identificación de personas naturales, pero carece de mecanismos de autenticación y gestión de accesos y roles, lo que aumenta el riesgo de seguridad. La falta de mantenimiento y actualizaciones lo hace vulnerable, y por estas razones, no es adecuado para IDBIOACCESS 2.0.</a:t>
            </a:r>
          </a:p>
          <a:p>
            <a:r>
              <a:rPr lang="es-ES" b="1" dirty="0"/>
              <a:t>ENZONA:</a:t>
            </a:r>
            <a:r>
              <a:rPr lang="es-ES" dirty="0"/>
              <a:t> ENZONA es una plataforma de pago virtual en Cuba que utiliza autenticación de doble factor (usuario, contraseña y token móvil) para transacciones financieras. Aunque ofrece una seguridad robusta y gestión de roles adecuada para operaciones financieras, su enfoque y funcionalidades no son compatibles con las necesidades de un sistema de identificación como IDBIOACCESS 2.0.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468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03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179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191000" y="4386295"/>
            <a:ext cx="7181850" cy="9874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0" y="5488020"/>
            <a:ext cx="7181850" cy="514350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6" name="Gráfico 49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5481" y="855630"/>
            <a:ext cx="1346639" cy="971550"/>
          </a:xfrm>
          <a:prstGeom prst="rect">
            <a:avLst/>
          </a:prstGeom>
        </p:spPr>
      </p:pic>
      <p:pic>
        <p:nvPicPr>
          <p:cNvPr id="7" name="Gráfico 50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2410" y="2097342"/>
            <a:ext cx="832780" cy="61262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o s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4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430780"/>
            <a:ext cx="10439400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5" name="Marcador de texto 17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501140"/>
            <a:ext cx="10439400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95396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o + esquem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9" name="Marcador de posición de imagen 9"/>
          <p:cNvSpPr>
            <a:spLocks noGrp="1"/>
          </p:cNvSpPr>
          <p:nvPr>
            <p:ph type="pic" sz="quarter" idx="13" hasCustomPrompt="1"/>
          </p:nvPr>
        </p:nvSpPr>
        <p:spPr>
          <a:xfrm>
            <a:off x="6702574" y="1453834"/>
            <a:ext cx="4155927" cy="4165916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s-MX" dirty="0"/>
              <a:t>Coloca tu esquema aquí o elimina este recuadro y crea tu propio esquema</a:t>
            </a:r>
            <a:endParaRPr lang="en-US" dirty="0"/>
          </a:p>
        </p:txBody>
      </p:sp>
      <p:sp>
        <p:nvSpPr>
          <p:cNvPr id="10" name="Marcador de texto 1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2430780"/>
            <a:ext cx="4864552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12" name="Marcador de texto 17"/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1501140"/>
            <a:ext cx="4864552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40992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937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s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4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430780"/>
            <a:ext cx="10439400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5" name="Marcador de texto 17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501140"/>
            <a:ext cx="10439400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o + esquem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9" name="Marcador de posición de imagen 9"/>
          <p:cNvSpPr>
            <a:spLocks noGrp="1"/>
          </p:cNvSpPr>
          <p:nvPr>
            <p:ph type="pic" sz="quarter" idx="13" hasCustomPrompt="1"/>
          </p:nvPr>
        </p:nvSpPr>
        <p:spPr>
          <a:xfrm>
            <a:off x="6702574" y="1453834"/>
            <a:ext cx="4155927" cy="4165916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s-MX" dirty="0"/>
              <a:t>Coloca tu esquema aquí o elimina este recuadro y crea tu propio esquema</a:t>
            </a:r>
            <a:endParaRPr lang="en-US" dirty="0"/>
          </a:p>
        </p:txBody>
      </p:sp>
      <p:sp>
        <p:nvSpPr>
          <p:cNvPr id="10" name="Marcador de texto 1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2430780"/>
            <a:ext cx="4864552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12" name="Marcador de texto 17"/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1501140"/>
            <a:ext cx="4864552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+ tex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11" name="Marcador de posición de imagen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01140"/>
            <a:ext cx="4107180" cy="5356860"/>
          </a:xfrm>
          <a:custGeom>
            <a:avLst/>
            <a:gdLst>
              <a:gd name="connsiteX0" fmla="*/ 0 w 4065188"/>
              <a:gd name="connsiteY0" fmla="*/ 0 h 5302702"/>
              <a:gd name="connsiteX1" fmla="*/ 3435902 w 4065188"/>
              <a:gd name="connsiteY1" fmla="*/ 0 h 5302702"/>
              <a:gd name="connsiteX2" fmla="*/ 4065188 w 4065188"/>
              <a:gd name="connsiteY2" fmla="*/ 629286 h 5302702"/>
              <a:gd name="connsiteX3" fmla="*/ 4065188 w 4065188"/>
              <a:gd name="connsiteY3" fmla="*/ 5302702 h 5302702"/>
              <a:gd name="connsiteX4" fmla="*/ 0 w 4065188"/>
              <a:gd name="connsiteY4" fmla="*/ 5302702 h 5302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65188" h="5302702">
                <a:moveTo>
                  <a:pt x="0" y="0"/>
                </a:moveTo>
                <a:lnTo>
                  <a:pt x="3435902" y="0"/>
                </a:lnTo>
                <a:cubicBezTo>
                  <a:pt x="3783447" y="0"/>
                  <a:pt x="4065188" y="281741"/>
                  <a:pt x="4065188" y="629286"/>
                </a:cubicBezTo>
                <a:lnTo>
                  <a:pt x="4065188" y="5302702"/>
                </a:lnTo>
                <a:lnTo>
                  <a:pt x="0" y="530270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s-MX" dirty="0"/>
              <a:t>Tu imagen aquí</a:t>
            </a:r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5295900" y="2430780"/>
            <a:ext cx="5924550" cy="3097184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22" name="Marcador de texto 17"/>
          <p:cNvSpPr>
            <a:spLocks noGrp="1"/>
          </p:cNvSpPr>
          <p:nvPr>
            <p:ph type="body" sz="quarter" idx="12" hasCustomPrompt="1"/>
          </p:nvPr>
        </p:nvSpPr>
        <p:spPr>
          <a:xfrm>
            <a:off x="5295900" y="1501140"/>
            <a:ext cx="5924550" cy="8250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rgbClr val="E000E0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ci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02917"/>
            <a:ext cx="12192000" cy="4397375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defRPr lang="es-MX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defRPr/>
            </a:pPr>
            <a:r>
              <a:rPr lang="es-MX" dirty="0"/>
              <a:t>Tu imagen aquí</a:t>
            </a:r>
          </a:p>
        </p:txBody>
      </p:sp>
      <p:sp>
        <p:nvSpPr>
          <p:cNvPr id="5" name="Marcador de texto 3"/>
          <p:cNvSpPr>
            <a:spLocks noGrp="1"/>
          </p:cNvSpPr>
          <p:nvPr>
            <p:ph type="body" sz="quarter" idx="11" hasCustomPrompt="1"/>
          </p:nvPr>
        </p:nvSpPr>
        <p:spPr>
          <a:xfrm>
            <a:off x="354875" y="6095470"/>
            <a:ext cx="6440711" cy="5596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Pie de foto</a:t>
            </a:r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4" name="Rectángulo: una sola esquina redondeada 3"/>
          <p:cNvSpPr/>
          <p:nvPr userDrawn="1"/>
        </p:nvSpPr>
        <p:spPr>
          <a:xfrm flipH="1">
            <a:off x="0" y="5314950"/>
            <a:ext cx="12190815" cy="1543050"/>
          </a:xfrm>
          <a:prstGeom prst="round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Marcador de texto 1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563688"/>
            <a:ext cx="3232150" cy="2798762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1"/>
              </a:buClr>
              <a:defRPr sz="1800">
                <a:solidFill>
                  <a:schemeClr val="tx2"/>
                </a:solidFill>
              </a:defRPr>
            </a:lvl2pPr>
            <a:lvl3pPr>
              <a:buClr>
                <a:schemeClr val="tx1"/>
              </a:buClr>
              <a:defRPr sz="1600">
                <a:solidFill>
                  <a:schemeClr val="tx2"/>
                </a:solidFill>
              </a:defRPr>
            </a:lvl3pPr>
            <a:lvl4pPr>
              <a:buClr>
                <a:schemeClr val="tx1"/>
              </a:buClr>
              <a:defRPr sz="1400">
                <a:solidFill>
                  <a:schemeClr val="tx2"/>
                </a:solidFill>
              </a:defRPr>
            </a:lvl4pPr>
            <a:lvl5pPr>
              <a:buClr>
                <a:schemeClr val="tx1"/>
              </a:buCl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6" name="Marcador de tex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4448492" y="1563370"/>
            <a:ext cx="3232150" cy="2798762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1"/>
              </a:buClr>
              <a:defRPr sz="1800">
                <a:solidFill>
                  <a:schemeClr val="tx2"/>
                </a:solidFill>
              </a:defRPr>
            </a:lvl2pPr>
            <a:lvl3pPr>
              <a:buClr>
                <a:schemeClr val="tx1"/>
              </a:buClr>
              <a:defRPr sz="1600">
                <a:solidFill>
                  <a:schemeClr val="tx2"/>
                </a:solidFill>
              </a:defRPr>
            </a:lvl3pPr>
            <a:lvl4pPr>
              <a:buClr>
                <a:schemeClr val="tx1"/>
              </a:buClr>
              <a:defRPr sz="1400">
                <a:solidFill>
                  <a:schemeClr val="tx2"/>
                </a:solidFill>
              </a:defRPr>
            </a:lvl4pPr>
            <a:lvl5pPr>
              <a:buClr>
                <a:schemeClr val="tx1"/>
              </a:buCl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7" name="Marcador de texto 12"/>
          <p:cNvSpPr>
            <a:spLocks noGrp="1"/>
          </p:cNvSpPr>
          <p:nvPr>
            <p:ph type="body" sz="quarter" idx="12" hasCustomPrompt="1"/>
          </p:nvPr>
        </p:nvSpPr>
        <p:spPr>
          <a:xfrm>
            <a:off x="8058784" y="1563370"/>
            <a:ext cx="3232150" cy="2798762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1"/>
              </a:buClr>
              <a:defRPr sz="1800">
                <a:solidFill>
                  <a:schemeClr val="tx2"/>
                </a:solidFill>
              </a:defRPr>
            </a:lvl2pPr>
            <a:lvl3pPr>
              <a:buClr>
                <a:schemeClr val="tx1"/>
              </a:buClr>
              <a:defRPr sz="1600">
                <a:solidFill>
                  <a:schemeClr val="tx2"/>
                </a:solidFill>
              </a:defRPr>
            </a:lvl3pPr>
            <a:lvl4pPr>
              <a:buClr>
                <a:schemeClr val="tx1"/>
              </a:buClr>
              <a:defRPr sz="1400">
                <a:solidFill>
                  <a:schemeClr val="tx2"/>
                </a:solidFill>
              </a:defRPr>
            </a:lvl4pPr>
            <a:lvl5pPr>
              <a:buClr>
                <a:schemeClr val="tx1"/>
              </a:buCl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8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554" y="6015038"/>
            <a:ext cx="3232150" cy="7143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Descripción 1</a:t>
            </a:r>
          </a:p>
        </p:txBody>
      </p:sp>
      <p:sp>
        <p:nvSpPr>
          <p:cNvPr id="9" name="Marcador de texto 12"/>
          <p:cNvSpPr>
            <a:spLocks noGrp="1"/>
          </p:cNvSpPr>
          <p:nvPr>
            <p:ph type="body" sz="quarter" idx="14" hasCustomPrompt="1"/>
          </p:nvPr>
        </p:nvSpPr>
        <p:spPr>
          <a:xfrm>
            <a:off x="4448492" y="6015038"/>
            <a:ext cx="3232150" cy="7143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Descripción 2</a:t>
            </a:r>
          </a:p>
        </p:txBody>
      </p:sp>
      <p:sp>
        <p:nvSpPr>
          <p:cNvPr id="10" name="Marcador de texto 12"/>
          <p:cNvSpPr>
            <a:spLocks noGrp="1"/>
          </p:cNvSpPr>
          <p:nvPr>
            <p:ph type="body" sz="quarter" idx="15" hasCustomPrompt="1"/>
          </p:nvPr>
        </p:nvSpPr>
        <p:spPr>
          <a:xfrm>
            <a:off x="8024430" y="6015038"/>
            <a:ext cx="3232150" cy="7143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Descripción 3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191000" y="4386295"/>
            <a:ext cx="7181850" cy="9874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0" y="5488020"/>
            <a:ext cx="7181850" cy="514350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6" name="Gráfico 49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5481" y="855630"/>
            <a:ext cx="1346639" cy="971550"/>
          </a:xfrm>
          <a:prstGeom prst="rect">
            <a:avLst/>
          </a:prstGeom>
        </p:spPr>
      </p:pic>
      <p:pic>
        <p:nvPicPr>
          <p:cNvPr id="7" name="Gráfico 50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2410" y="2097342"/>
            <a:ext cx="832780" cy="61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515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chas gracia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50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2410" y="2097342"/>
            <a:ext cx="832781" cy="612620"/>
          </a:xfrm>
          <a:prstGeom prst="rect">
            <a:avLst/>
          </a:prstGeom>
        </p:spPr>
      </p:pic>
      <p:pic>
        <p:nvPicPr>
          <p:cNvPr id="10" name="Gráfico 50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5481" y="855630"/>
            <a:ext cx="1346639" cy="971550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191000" y="4366840"/>
            <a:ext cx="7181850" cy="9874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0" y="5468565"/>
            <a:ext cx="7181850" cy="514350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s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1344159" y="2612570"/>
            <a:ext cx="9759270" cy="192832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(…) Haga clic para modificar los estilos de texto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 hasCustomPrompt="1"/>
          </p:nvPr>
        </p:nvSpPr>
        <p:spPr>
          <a:xfrm>
            <a:off x="1480457" y="4721454"/>
            <a:ext cx="7384143" cy="55967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800" i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Cita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se cor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2423889" y="2685143"/>
            <a:ext cx="7309530" cy="142032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s-ES" dirty="0"/>
              <a:t>(…) Frase corta</a:t>
            </a:r>
          </a:p>
        </p:txBody>
      </p:sp>
      <p:sp>
        <p:nvSpPr>
          <p:cNvPr id="6" name="Marcador de texto 3"/>
          <p:cNvSpPr>
            <a:spLocks noGrp="1"/>
          </p:cNvSpPr>
          <p:nvPr>
            <p:ph type="body" sz="quarter" idx="11" hasCustomPrompt="1"/>
          </p:nvPr>
        </p:nvSpPr>
        <p:spPr>
          <a:xfrm>
            <a:off x="2423889" y="4329568"/>
            <a:ext cx="6440711" cy="55967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800" i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Cita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bio de tem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 hasCustomPrompt="1"/>
          </p:nvPr>
        </p:nvSpPr>
        <p:spPr>
          <a:xfrm>
            <a:off x="2550884" y="4216878"/>
            <a:ext cx="6212115" cy="1510821"/>
          </a:xfrm>
          <a:prstGeom prst="rect">
            <a:avLst/>
          </a:prstGeom>
        </p:spPr>
        <p:txBody>
          <a:bodyPr anchor="ctr"/>
          <a:lstStyle>
            <a:lvl1pPr algn="l"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 dirty="0"/>
              <a:t>Aquí va el subtítulo o tema nuevo.</a:t>
            </a:r>
            <a:br>
              <a:rPr lang="es-ES" dirty="0"/>
            </a:br>
            <a:r>
              <a:rPr lang="es-ES" dirty="0"/>
              <a:t>Copie el círculo de la diapo similar de manera que variar el color y el campo de texto asociado.</a:t>
            </a:r>
            <a:endParaRPr lang="en-US" dirty="0"/>
          </a:p>
        </p:txBody>
      </p:sp>
      <p:grpSp>
        <p:nvGrpSpPr>
          <p:cNvPr id="4" name="Grupo 3"/>
          <p:cNvGrpSpPr/>
          <p:nvPr userDrawn="1"/>
        </p:nvGrpSpPr>
        <p:grpSpPr>
          <a:xfrm>
            <a:off x="-26829" y="1231683"/>
            <a:ext cx="2884330" cy="5331894"/>
            <a:chOff x="-1429" y="598714"/>
            <a:chExt cx="3062129" cy="5660570"/>
          </a:xfrm>
          <a:solidFill>
            <a:schemeClr val="bg1"/>
          </a:solidFill>
        </p:grpSpPr>
        <p:sp>
          <p:nvSpPr>
            <p:cNvPr id="5" name="Forma libre: forma 4"/>
            <p:cNvSpPr/>
            <p:nvPr/>
          </p:nvSpPr>
          <p:spPr>
            <a:xfrm>
              <a:off x="-1428" y="598714"/>
              <a:ext cx="3062128" cy="3169214"/>
            </a:xfrm>
            <a:custGeom>
              <a:avLst/>
              <a:gdLst>
                <a:gd name="connsiteX0" fmla="*/ 0 w 3062128"/>
                <a:gd name="connsiteY0" fmla="*/ 0 h 3169214"/>
                <a:gd name="connsiteX1" fmla="*/ 2818899 w 3062128"/>
                <a:gd name="connsiteY1" fmla="*/ 2540906 h 3169214"/>
                <a:gd name="connsiteX2" fmla="*/ 2821161 w 3062128"/>
                <a:gd name="connsiteY2" fmla="*/ 2585651 h 3169214"/>
                <a:gd name="connsiteX3" fmla="*/ 2821162 w 3062128"/>
                <a:gd name="connsiteY3" fmla="*/ 2585651 h 3169214"/>
                <a:gd name="connsiteX4" fmla="*/ 2826996 w 3062128"/>
                <a:gd name="connsiteY4" fmla="*/ 2586239 h 3169214"/>
                <a:gd name="connsiteX5" fmla="*/ 3062128 w 3062128"/>
                <a:gd name="connsiteY5" fmla="*/ 2874735 h 3169214"/>
                <a:gd name="connsiteX6" fmla="*/ 2826996 w 3062128"/>
                <a:gd name="connsiteY6" fmla="*/ 3163231 h 3169214"/>
                <a:gd name="connsiteX7" fmla="*/ 2812013 w 3062128"/>
                <a:gd name="connsiteY7" fmla="*/ 3164741 h 3169214"/>
                <a:gd name="connsiteX8" fmla="*/ 2767649 w 3062128"/>
                <a:gd name="connsiteY8" fmla="*/ 3169214 h 3169214"/>
                <a:gd name="connsiteX9" fmla="*/ 2708301 w 3062128"/>
                <a:gd name="connsiteY9" fmla="*/ 3163231 h 3169214"/>
                <a:gd name="connsiteX10" fmla="*/ 2680188 w 3062128"/>
                <a:gd name="connsiteY10" fmla="*/ 3154504 h 3169214"/>
                <a:gd name="connsiteX11" fmla="*/ 2653024 w 3062128"/>
                <a:gd name="connsiteY11" fmla="*/ 3146072 h 3169214"/>
                <a:gd name="connsiteX12" fmla="*/ 2473169 w 3062128"/>
                <a:gd name="connsiteY12" fmla="*/ 2874735 h 3169214"/>
                <a:gd name="connsiteX13" fmla="*/ 2653024 w 3062128"/>
                <a:gd name="connsiteY13" fmla="*/ 2603398 h 3169214"/>
                <a:gd name="connsiteX14" fmla="*/ 2690422 w 3062128"/>
                <a:gd name="connsiteY14" fmla="*/ 2591789 h 3169214"/>
                <a:gd name="connsiteX15" fmla="*/ 2708301 w 3062128"/>
                <a:gd name="connsiteY15" fmla="*/ 2586239 h 3169214"/>
                <a:gd name="connsiteX16" fmla="*/ 2767648 w 3062128"/>
                <a:gd name="connsiteY16" fmla="*/ 2580256 h 3169214"/>
                <a:gd name="connsiteX17" fmla="*/ 2767648 w 3062128"/>
                <a:gd name="connsiteY17" fmla="*/ 2580256 h 3169214"/>
                <a:gd name="connsiteX18" fmla="*/ 2708300 w 3062128"/>
                <a:gd name="connsiteY18" fmla="*/ 2586239 h 3169214"/>
                <a:gd name="connsiteX19" fmla="*/ 2690421 w 3062128"/>
                <a:gd name="connsiteY19" fmla="*/ 2591789 h 3169214"/>
                <a:gd name="connsiteX20" fmla="*/ 2689427 w 3062128"/>
                <a:gd name="connsiteY20" fmla="*/ 2570771 h 3169214"/>
                <a:gd name="connsiteX21" fmla="*/ 276233 w 3062128"/>
                <a:gd name="connsiteY21" fmla="*/ 139151 h 3169214"/>
                <a:gd name="connsiteX22" fmla="*/ 0 w 3062128"/>
                <a:gd name="connsiteY22" fmla="*/ 125185 h 316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62128" h="3169214">
                  <a:moveTo>
                    <a:pt x="0" y="0"/>
                  </a:moveTo>
                  <a:cubicBezTo>
                    <a:pt x="1467108" y="0"/>
                    <a:pt x="2673794" y="1113717"/>
                    <a:pt x="2818899" y="2540906"/>
                  </a:cubicBezTo>
                  <a:lnTo>
                    <a:pt x="2821161" y="2585651"/>
                  </a:lnTo>
                  <a:lnTo>
                    <a:pt x="2821162" y="2585651"/>
                  </a:lnTo>
                  <a:lnTo>
                    <a:pt x="2826996" y="2586239"/>
                  </a:lnTo>
                  <a:cubicBezTo>
                    <a:pt x="2961186" y="2613698"/>
                    <a:pt x="3062128" y="2732428"/>
                    <a:pt x="3062128" y="2874735"/>
                  </a:cubicBezTo>
                  <a:cubicBezTo>
                    <a:pt x="3062128" y="3017041"/>
                    <a:pt x="2961186" y="3135772"/>
                    <a:pt x="2826996" y="3163231"/>
                  </a:cubicBezTo>
                  <a:lnTo>
                    <a:pt x="2812013" y="3164741"/>
                  </a:lnTo>
                  <a:lnTo>
                    <a:pt x="2767649" y="3169214"/>
                  </a:lnTo>
                  <a:cubicBezTo>
                    <a:pt x="2747320" y="3169214"/>
                    <a:pt x="2727471" y="3167154"/>
                    <a:pt x="2708301" y="3163231"/>
                  </a:cubicBezTo>
                  <a:lnTo>
                    <a:pt x="2680188" y="3154504"/>
                  </a:lnTo>
                  <a:lnTo>
                    <a:pt x="2653024" y="3146072"/>
                  </a:lnTo>
                  <a:cubicBezTo>
                    <a:pt x="2547331" y="3101368"/>
                    <a:pt x="2473169" y="2996712"/>
                    <a:pt x="2473169" y="2874735"/>
                  </a:cubicBezTo>
                  <a:cubicBezTo>
                    <a:pt x="2473169" y="2752758"/>
                    <a:pt x="2547331" y="2648102"/>
                    <a:pt x="2653024" y="2603398"/>
                  </a:cubicBezTo>
                  <a:lnTo>
                    <a:pt x="2690422" y="2591789"/>
                  </a:lnTo>
                  <a:lnTo>
                    <a:pt x="2708301" y="2586239"/>
                  </a:lnTo>
                  <a:lnTo>
                    <a:pt x="2767648" y="2580256"/>
                  </a:lnTo>
                  <a:lnTo>
                    <a:pt x="2767648" y="2580256"/>
                  </a:lnTo>
                  <a:cubicBezTo>
                    <a:pt x="2747319" y="2580256"/>
                    <a:pt x="2727470" y="2582316"/>
                    <a:pt x="2708300" y="2586239"/>
                  </a:cubicBezTo>
                  <a:lnTo>
                    <a:pt x="2690421" y="2591789"/>
                  </a:lnTo>
                  <a:lnTo>
                    <a:pt x="2689427" y="2570771"/>
                  </a:lnTo>
                  <a:cubicBezTo>
                    <a:pt x="2567641" y="1289633"/>
                    <a:pt x="1553434" y="269021"/>
                    <a:pt x="276233" y="139151"/>
                  </a:cubicBezTo>
                  <a:lnTo>
                    <a:pt x="0" y="125185"/>
                  </a:lnTo>
                  <a:close/>
                </a:path>
              </a:pathLst>
            </a:cu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 b="1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6" name="Forma libre: forma 5"/>
            <p:cNvSpPr/>
            <p:nvPr/>
          </p:nvSpPr>
          <p:spPr>
            <a:xfrm>
              <a:off x="-1429" y="4874266"/>
              <a:ext cx="2437448" cy="1385018"/>
            </a:xfrm>
            <a:custGeom>
              <a:avLst/>
              <a:gdLst>
                <a:gd name="connsiteX0" fmla="*/ 1990931 w 2437448"/>
                <a:gd name="connsiteY0" fmla="*/ 382562 h 1385018"/>
                <a:gd name="connsiteX1" fmla="*/ 2019843 w 2437448"/>
                <a:gd name="connsiteY1" fmla="*/ 417603 h 1385018"/>
                <a:gd name="connsiteX2" fmla="*/ 2056047 w 2437448"/>
                <a:gd name="connsiteY2" fmla="*/ 447474 h 1385018"/>
                <a:gd name="connsiteX3" fmla="*/ 2087074 w 2437448"/>
                <a:gd name="connsiteY3" fmla="*/ 464315 h 1385018"/>
                <a:gd name="connsiteX4" fmla="*/ 2003607 w 2437448"/>
                <a:gd name="connsiteY4" fmla="*/ 556047 h 1385018"/>
                <a:gd name="connsiteX5" fmla="*/ 0 w 2437448"/>
                <a:gd name="connsiteY5" fmla="*/ 1385018 h 1385018"/>
                <a:gd name="connsiteX6" fmla="*/ 0 w 2437448"/>
                <a:gd name="connsiteY6" fmla="*/ 1259832 h 1385018"/>
                <a:gd name="connsiteX7" fmla="*/ 276233 w 2437448"/>
                <a:gd name="connsiteY7" fmla="*/ 1245866 h 1385018"/>
                <a:gd name="connsiteX8" fmla="*/ 1828523 w 2437448"/>
                <a:gd name="connsiteY8" fmla="*/ 546145 h 1385018"/>
                <a:gd name="connsiteX9" fmla="*/ 2379419 w 2437448"/>
                <a:gd name="connsiteY9" fmla="*/ 88158 h 1385018"/>
                <a:gd name="connsiteX10" fmla="*/ 2395670 w 2437448"/>
                <a:gd name="connsiteY10" fmla="*/ 107854 h 1385018"/>
                <a:gd name="connsiteX11" fmla="*/ 2437448 w 2437448"/>
                <a:gd name="connsiteY11" fmla="*/ 244627 h 1385018"/>
                <a:gd name="connsiteX12" fmla="*/ 2192821 w 2437448"/>
                <a:gd name="connsiteY12" fmla="*/ 489253 h 1385018"/>
                <a:gd name="connsiteX13" fmla="*/ 2097601 w 2437448"/>
                <a:gd name="connsiteY13" fmla="*/ 470029 h 1385018"/>
                <a:gd name="connsiteX14" fmla="*/ 2087075 w 2437448"/>
                <a:gd name="connsiteY14" fmla="*/ 464316 h 1385018"/>
                <a:gd name="connsiteX15" fmla="*/ 2186489 w 2437448"/>
                <a:gd name="connsiteY15" fmla="*/ 355058 h 1385018"/>
                <a:gd name="connsiteX16" fmla="*/ 2349607 w 2437448"/>
                <a:gd name="connsiteY16" fmla="*/ 137173 h 1385018"/>
                <a:gd name="connsiteX17" fmla="*/ 2273238 w 2437448"/>
                <a:gd name="connsiteY17" fmla="*/ 14629 h 1385018"/>
                <a:gd name="connsiteX18" fmla="*/ 2288041 w 2437448"/>
                <a:gd name="connsiteY18" fmla="*/ 19224 h 1385018"/>
                <a:gd name="connsiteX19" fmla="*/ 2365799 w 2437448"/>
                <a:gd name="connsiteY19" fmla="*/ 71649 h 1385018"/>
                <a:gd name="connsiteX20" fmla="*/ 2379419 w 2437448"/>
                <a:gd name="connsiteY20" fmla="*/ 88157 h 1385018"/>
                <a:gd name="connsiteX21" fmla="*/ 2349607 w 2437448"/>
                <a:gd name="connsiteY21" fmla="*/ 137172 h 1385018"/>
                <a:gd name="connsiteX22" fmla="*/ 2186489 w 2437448"/>
                <a:gd name="connsiteY22" fmla="*/ 355057 h 1385018"/>
                <a:gd name="connsiteX23" fmla="*/ 2087075 w 2437448"/>
                <a:gd name="connsiteY23" fmla="*/ 464315 h 1385018"/>
                <a:gd name="connsiteX24" fmla="*/ 2056048 w 2437448"/>
                <a:gd name="connsiteY24" fmla="*/ 447474 h 1385018"/>
                <a:gd name="connsiteX25" fmla="*/ 2019844 w 2437448"/>
                <a:gd name="connsiteY25" fmla="*/ 417603 h 1385018"/>
                <a:gd name="connsiteX26" fmla="*/ 1990932 w 2437448"/>
                <a:gd name="connsiteY26" fmla="*/ 382562 h 1385018"/>
                <a:gd name="connsiteX27" fmla="*/ 1999848 w 2437448"/>
                <a:gd name="connsiteY27" fmla="*/ 373581 h 1385018"/>
                <a:gd name="connsiteX28" fmla="*/ 2155206 w 2437448"/>
                <a:gd name="connsiteY28" fmla="*/ 186226 h 1385018"/>
                <a:gd name="connsiteX29" fmla="*/ 2192820 w 2437448"/>
                <a:gd name="connsiteY29" fmla="*/ 0 h 1385018"/>
                <a:gd name="connsiteX30" fmla="*/ 2242121 w 2437448"/>
                <a:gd name="connsiteY30" fmla="*/ 4970 h 1385018"/>
                <a:gd name="connsiteX31" fmla="*/ 2273237 w 2437448"/>
                <a:gd name="connsiteY31" fmla="*/ 14629 h 1385018"/>
                <a:gd name="connsiteX32" fmla="*/ 2155205 w 2437448"/>
                <a:gd name="connsiteY32" fmla="*/ 186226 h 1385018"/>
                <a:gd name="connsiteX33" fmla="*/ 1999847 w 2437448"/>
                <a:gd name="connsiteY33" fmla="*/ 373581 h 1385018"/>
                <a:gd name="connsiteX34" fmla="*/ 1990931 w 2437448"/>
                <a:gd name="connsiteY34" fmla="*/ 382562 h 1385018"/>
                <a:gd name="connsiteX35" fmla="*/ 1989971 w 2437448"/>
                <a:gd name="connsiteY35" fmla="*/ 381399 h 1385018"/>
                <a:gd name="connsiteX36" fmla="*/ 1948193 w 2437448"/>
                <a:gd name="connsiteY36" fmla="*/ 244626 h 1385018"/>
                <a:gd name="connsiteX37" fmla="*/ 2192820 w 2437448"/>
                <a:gd name="connsiteY37" fmla="*/ 0 h 1385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437448" h="1385018">
                  <a:moveTo>
                    <a:pt x="1990931" y="382562"/>
                  </a:moveTo>
                  <a:lnTo>
                    <a:pt x="2019843" y="417603"/>
                  </a:lnTo>
                  <a:cubicBezTo>
                    <a:pt x="2030910" y="428670"/>
                    <a:pt x="2043032" y="438682"/>
                    <a:pt x="2056047" y="447474"/>
                  </a:cubicBezTo>
                  <a:lnTo>
                    <a:pt x="2087074" y="464315"/>
                  </a:lnTo>
                  <a:lnTo>
                    <a:pt x="2003607" y="556047"/>
                  </a:lnTo>
                  <a:cubicBezTo>
                    <a:pt x="1490839" y="1068228"/>
                    <a:pt x="782457" y="1385018"/>
                    <a:pt x="0" y="1385018"/>
                  </a:cubicBezTo>
                  <a:lnTo>
                    <a:pt x="0" y="1259832"/>
                  </a:lnTo>
                  <a:lnTo>
                    <a:pt x="276233" y="1245866"/>
                  </a:lnTo>
                  <a:cubicBezTo>
                    <a:pt x="872260" y="1185260"/>
                    <a:pt x="1411013" y="930671"/>
                    <a:pt x="1828523" y="546145"/>
                  </a:cubicBezTo>
                  <a:close/>
                  <a:moveTo>
                    <a:pt x="2379419" y="88158"/>
                  </a:moveTo>
                  <a:lnTo>
                    <a:pt x="2395670" y="107854"/>
                  </a:lnTo>
                  <a:cubicBezTo>
                    <a:pt x="2422046" y="146897"/>
                    <a:pt x="2437448" y="193964"/>
                    <a:pt x="2437448" y="244627"/>
                  </a:cubicBezTo>
                  <a:cubicBezTo>
                    <a:pt x="2437448" y="379730"/>
                    <a:pt x="2327925" y="489253"/>
                    <a:pt x="2192821" y="489253"/>
                  </a:cubicBezTo>
                  <a:cubicBezTo>
                    <a:pt x="2159045" y="489253"/>
                    <a:pt x="2126868" y="482408"/>
                    <a:pt x="2097601" y="470029"/>
                  </a:cubicBezTo>
                  <a:lnTo>
                    <a:pt x="2087075" y="464316"/>
                  </a:lnTo>
                  <a:lnTo>
                    <a:pt x="2186489" y="355058"/>
                  </a:lnTo>
                  <a:cubicBezTo>
                    <a:pt x="2244235" y="285167"/>
                    <a:pt x="2298687" y="212459"/>
                    <a:pt x="2349607" y="137173"/>
                  </a:cubicBezTo>
                  <a:close/>
                  <a:moveTo>
                    <a:pt x="2273238" y="14629"/>
                  </a:moveTo>
                  <a:lnTo>
                    <a:pt x="2288041" y="19224"/>
                  </a:lnTo>
                  <a:cubicBezTo>
                    <a:pt x="2317308" y="31603"/>
                    <a:pt x="2343664" y="49515"/>
                    <a:pt x="2365799" y="71649"/>
                  </a:cubicBezTo>
                  <a:lnTo>
                    <a:pt x="2379419" y="88157"/>
                  </a:lnTo>
                  <a:lnTo>
                    <a:pt x="2349607" y="137172"/>
                  </a:lnTo>
                  <a:cubicBezTo>
                    <a:pt x="2298687" y="212458"/>
                    <a:pt x="2244235" y="285166"/>
                    <a:pt x="2186489" y="355057"/>
                  </a:cubicBezTo>
                  <a:lnTo>
                    <a:pt x="2087075" y="464315"/>
                  </a:lnTo>
                  <a:lnTo>
                    <a:pt x="2056048" y="447474"/>
                  </a:lnTo>
                  <a:cubicBezTo>
                    <a:pt x="2043033" y="438682"/>
                    <a:pt x="2030911" y="428670"/>
                    <a:pt x="2019844" y="417603"/>
                  </a:cubicBezTo>
                  <a:lnTo>
                    <a:pt x="1990932" y="382562"/>
                  </a:lnTo>
                  <a:lnTo>
                    <a:pt x="1999848" y="373581"/>
                  </a:lnTo>
                  <a:cubicBezTo>
                    <a:pt x="2054357" y="313532"/>
                    <a:pt x="2106205" y="251018"/>
                    <a:pt x="2155206" y="186226"/>
                  </a:cubicBezTo>
                  <a:close/>
                  <a:moveTo>
                    <a:pt x="2192820" y="0"/>
                  </a:moveTo>
                  <a:cubicBezTo>
                    <a:pt x="2209708" y="0"/>
                    <a:pt x="2226196" y="1712"/>
                    <a:pt x="2242121" y="4970"/>
                  </a:cubicBezTo>
                  <a:lnTo>
                    <a:pt x="2273237" y="14629"/>
                  </a:lnTo>
                  <a:lnTo>
                    <a:pt x="2155205" y="186226"/>
                  </a:lnTo>
                  <a:cubicBezTo>
                    <a:pt x="2106204" y="251018"/>
                    <a:pt x="2054356" y="313532"/>
                    <a:pt x="1999847" y="373581"/>
                  </a:cubicBezTo>
                  <a:lnTo>
                    <a:pt x="1990931" y="382562"/>
                  </a:lnTo>
                  <a:lnTo>
                    <a:pt x="1989971" y="381399"/>
                  </a:lnTo>
                  <a:cubicBezTo>
                    <a:pt x="1963595" y="342356"/>
                    <a:pt x="1948193" y="295290"/>
                    <a:pt x="1948193" y="244626"/>
                  </a:cubicBezTo>
                  <a:cubicBezTo>
                    <a:pt x="1948193" y="109523"/>
                    <a:pt x="2057716" y="0"/>
                    <a:pt x="2192820" y="0"/>
                  </a:cubicBezTo>
                  <a:close/>
                </a:path>
              </a:pathLst>
            </a:cu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 b="1" dirty="0">
                <a:solidFill>
                  <a:schemeClr val="tx2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o s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4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430780"/>
            <a:ext cx="10439400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5" name="Marcador de texto 17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501140"/>
            <a:ext cx="10439400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85490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o + esquem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9" name="Marcador de posición de imagen 9"/>
          <p:cNvSpPr>
            <a:spLocks noGrp="1"/>
          </p:cNvSpPr>
          <p:nvPr>
            <p:ph type="pic" sz="quarter" idx="13" hasCustomPrompt="1"/>
          </p:nvPr>
        </p:nvSpPr>
        <p:spPr>
          <a:xfrm>
            <a:off x="6702574" y="1453834"/>
            <a:ext cx="4155927" cy="4165916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s-MX" dirty="0"/>
              <a:t>Coloca tu esquema aquí o elimina este recuadro y crea tu propio esquema</a:t>
            </a:r>
            <a:endParaRPr lang="en-US" dirty="0"/>
          </a:p>
        </p:txBody>
      </p:sp>
      <p:sp>
        <p:nvSpPr>
          <p:cNvPr id="10" name="Marcador de texto 1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2430780"/>
            <a:ext cx="4864552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12" name="Marcador de texto 17"/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1501140"/>
            <a:ext cx="4864552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4287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669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191000" y="4386295"/>
            <a:ext cx="7181850" cy="9874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0" y="5488020"/>
            <a:ext cx="7181850" cy="514350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6" name="Gráfico 49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5481" y="855630"/>
            <a:ext cx="1346639" cy="971550"/>
          </a:xfrm>
          <a:prstGeom prst="rect">
            <a:avLst/>
          </a:prstGeom>
        </p:spPr>
      </p:pic>
      <p:pic>
        <p:nvPicPr>
          <p:cNvPr id="7" name="Gráfico 50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2410" y="2097342"/>
            <a:ext cx="832780" cy="61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221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3" r:id="rId6"/>
    <p:sldLayoutId id="2147483664" r:id="rId7"/>
    <p:sldLayoutId id="2147483665" r:id="rId8"/>
    <p:sldLayoutId id="2147483710" r:id="rId9"/>
    <p:sldLayoutId id="2147483711" r:id="rId10"/>
    <p:sldLayoutId id="2147483712" r:id="rId11"/>
    <p:sldLayoutId id="214748371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3"/>
          <p:cNvSpPr txBox="1"/>
          <p:nvPr userDrawn="1"/>
        </p:nvSpPr>
        <p:spPr>
          <a:xfrm>
            <a:off x="8534400" y="585652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59F69EC-56DA-4F86-A48E-0043D181979E}" type="slidenum">
              <a:rPr lang="en-US" smtClean="0">
                <a:solidFill>
                  <a:schemeClr val="tx1"/>
                </a:solidFill>
              </a:rPr>
              <a:t>‹Nº›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sv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2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web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webp"/><Relationship Id="rId4" Type="http://schemas.openxmlformats.org/officeDocument/2006/relationships/image" Target="../media/image31.webp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5.jp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sv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sv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824935" y="2795700"/>
            <a:ext cx="7830156" cy="1266599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Implementación de un Sistema de Recomendación basado en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para las plataformas del proyecto z17.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6132945" y="4764504"/>
            <a:ext cx="5385545" cy="1341326"/>
          </a:xfrm>
        </p:spPr>
        <p:txBody>
          <a:bodyPr/>
          <a:lstStyle/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Tutor: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mSc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Yadier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Perdomo Cuevas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msc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Aneyty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Martin García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endParaRPr lang="es-MX" dirty="0"/>
          </a:p>
        </p:txBody>
      </p:sp>
      <p:sp>
        <p:nvSpPr>
          <p:cNvPr id="6" name="Marcador de texto 4"/>
          <p:cNvSpPr txBox="1"/>
          <p:nvPr/>
        </p:nvSpPr>
        <p:spPr>
          <a:xfrm>
            <a:off x="3169235" y="1192919"/>
            <a:ext cx="6870051" cy="900576"/>
          </a:xfrm>
          <a:prstGeom prst="rect">
            <a:avLst/>
          </a:prstGeom>
        </p:spPr>
        <p:txBody>
          <a:bodyPr anchor="t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Trabajo de Diploma para optar por el título de</a:t>
            </a:r>
          </a:p>
          <a:p>
            <a:pPr algn="ctr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Ingeniero en Ciencias Inform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áticas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Marcador de texto 4"/>
          <p:cNvSpPr txBox="1"/>
          <p:nvPr/>
        </p:nvSpPr>
        <p:spPr>
          <a:xfrm>
            <a:off x="934951" y="4764504"/>
            <a:ext cx="3784133" cy="1419346"/>
          </a:xfrm>
          <a:prstGeom prst="rect">
            <a:avLst/>
          </a:prstGeom>
        </p:spPr>
        <p:txBody>
          <a:bodyPr anchor="t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Autor:</a:t>
            </a:r>
          </a:p>
          <a:p>
            <a:pPr algn="l"/>
            <a:r>
              <a:rPr lang="es-MX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Alejandro Figueroa Rodríguez</a:t>
            </a:r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3095B1E-BDCF-BACE-678A-C4C56B960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54" y="895738"/>
            <a:ext cx="1765064" cy="178214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609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51DBD411-A4F1-7C87-0AA4-5A5D657C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675255" cy="825046"/>
          </a:xfrm>
        </p:spPr>
        <p:txBody>
          <a:bodyPr>
            <a:normAutofit fontScale="90000"/>
          </a:bodyPr>
          <a:lstStyle/>
          <a:p>
            <a:r>
              <a:rPr lang="es-E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ESTUDIO DE SOLUCIONES SIMILARES</a:t>
            </a:r>
            <a:endParaRPr lang="es-E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661160" y="1421957"/>
            <a:ext cx="9311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Sistema de recomendaciones sobre la </a:t>
            </a:r>
            <a:endParaRPr lang="es-E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evaluación 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de proyectos de desarrollo de software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1661160" y="2559505"/>
            <a:ext cx="9761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Sistema 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Recomendador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 de noticias para el portal Octavitos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661160" y="3429880"/>
            <a:ext cx="8084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Sistema 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Recomendador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 para el turismo en Cuba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838200" y="4732517"/>
            <a:ext cx="9220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s-E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tilizan </a:t>
            </a:r>
            <a:r>
              <a:rPr lang="es-E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algoritmos y técnicas tradicionales o </a:t>
            </a:r>
            <a:r>
              <a:rPr lang="es-E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estadísticas</a:t>
            </a:r>
            <a:r>
              <a:rPr lang="es-ES" sz="2400" dirty="0" smtClean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endParaRPr lang="es-ES" sz="2400" dirty="0">
              <a:solidFill>
                <a:schemeClr val="tx2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s-E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nsuficientes </a:t>
            </a:r>
            <a:r>
              <a:rPr lang="es-E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abordar </a:t>
            </a:r>
            <a:r>
              <a:rPr lang="es-E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plataformas </a:t>
            </a:r>
            <a:r>
              <a:rPr lang="es-E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 abundante contenido y crecimiento </a:t>
            </a:r>
            <a:r>
              <a:rPr lang="es-E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constante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55543"/>
            <a:ext cx="699655" cy="68693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77648"/>
            <a:ext cx="699655" cy="68693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48023"/>
            <a:ext cx="699655" cy="686934"/>
          </a:xfrm>
          <a:prstGeom prst="rect">
            <a:avLst/>
          </a:prstGeom>
        </p:spPr>
      </p:pic>
      <p:pic>
        <p:nvPicPr>
          <p:cNvPr id="15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689810" y="5707681"/>
            <a:ext cx="1198888" cy="9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11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51DBD411-A4F1-7C87-0AA4-5A5D657C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148782" cy="825046"/>
          </a:xfrm>
        </p:spPr>
        <p:txBody>
          <a:bodyPr>
            <a:normAutofit fontScale="90000"/>
          </a:bodyPr>
          <a:lstStyle/>
          <a:p>
            <a:r>
              <a:rPr lang="es-E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ESTUDIO DE SOLUCIONES SIMILARES</a:t>
            </a:r>
            <a:endParaRPr lang="es-E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193899" y="1298547"/>
            <a:ext cx="31265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400" dirty="0">
                <a:latin typeface="Arial" panose="020B0604020202020204" pitchFamily="34" charset="0"/>
                <a:ea typeface="Times New Roman" panose="02020603050405020304" pitchFamily="18" charset="0"/>
              </a:rPr>
              <a:t>Novedad Tecnológica</a:t>
            </a:r>
            <a:endParaRPr lang="es-ES" sz="2400" dirty="0"/>
          </a:p>
        </p:txBody>
      </p:sp>
      <p:sp>
        <p:nvSpPr>
          <p:cNvPr id="3" name="Rectángulo 2"/>
          <p:cNvSpPr/>
          <p:nvPr/>
        </p:nvSpPr>
        <p:spPr>
          <a:xfrm>
            <a:off x="8404881" y="3922966"/>
            <a:ext cx="14863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400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Algoritmo</a:t>
            </a:r>
            <a:endParaRPr lang="es-ES" sz="2400" dirty="0"/>
          </a:p>
        </p:txBody>
      </p:sp>
      <p:sp>
        <p:nvSpPr>
          <p:cNvPr id="10" name="Rectángulo 9"/>
          <p:cNvSpPr/>
          <p:nvPr/>
        </p:nvSpPr>
        <p:spPr>
          <a:xfrm>
            <a:off x="1818936" y="3877651"/>
            <a:ext cx="20024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400" dirty="0">
                <a:latin typeface="Arial" panose="020B0604020202020204" pitchFamily="34" charset="0"/>
                <a:ea typeface="Times New Roman" panose="02020603050405020304" pitchFamily="18" charset="0"/>
              </a:rPr>
              <a:t>Escalabilidad</a:t>
            </a:r>
            <a:endParaRPr lang="es-ES" sz="2400" dirty="0"/>
          </a:p>
        </p:txBody>
      </p:sp>
      <p:sp>
        <p:nvSpPr>
          <p:cNvPr id="13" name="Rectángulo 12"/>
          <p:cNvSpPr/>
          <p:nvPr/>
        </p:nvSpPr>
        <p:spPr>
          <a:xfrm>
            <a:off x="7967261" y="1298547"/>
            <a:ext cx="23615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400" dirty="0">
                <a:latin typeface="Arial" panose="020B0604020202020204" pitchFamily="34" charset="0"/>
                <a:ea typeface="Times New Roman" panose="02020603050405020304" pitchFamily="18" charset="0"/>
              </a:rPr>
              <a:t>Personalización</a:t>
            </a:r>
            <a:endParaRPr lang="es-ES" sz="2400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184" y="1807015"/>
            <a:ext cx="1452783" cy="1500596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573" y="1885558"/>
            <a:ext cx="1208938" cy="1343509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36" y="4528490"/>
            <a:ext cx="1897820" cy="1334879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573" y="4520652"/>
            <a:ext cx="1486304" cy="1519866"/>
          </a:xfrm>
          <a:prstGeom prst="rect">
            <a:avLst/>
          </a:prstGeom>
        </p:spPr>
      </p:pic>
      <p:pic>
        <p:nvPicPr>
          <p:cNvPr id="19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16021" y="5820818"/>
            <a:ext cx="1198888" cy="9008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METODOLOGÍA</a:t>
            </a:r>
          </a:p>
        </p:txBody>
      </p:sp>
      <p:pic>
        <p:nvPicPr>
          <p:cNvPr id="5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31657" y="5605499"/>
            <a:ext cx="1198888" cy="90089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069" y="0"/>
            <a:ext cx="3003630" cy="6858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778" y="1832151"/>
            <a:ext cx="3639058" cy="29817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8397878" cy="780019"/>
          </a:xfrm>
          <a:prstGeom prst="rect">
            <a:avLst/>
          </a:prstGeo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TECNOLOGIAS Y HERRAMIENTAS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BC036DA0-0404-01B6-21B6-323112DEB034}"/>
              </a:ext>
            </a:extLst>
          </p:cNvPr>
          <p:cNvSpPr/>
          <p:nvPr/>
        </p:nvSpPr>
        <p:spPr>
          <a:xfrm>
            <a:off x="838200" y="1179466"/>
            <a:ext cx="10223090" cy="2266649"/>
          </a:xfrm>
          <a:prstGeom prst="roundRect">
            <a:avLst/>
          </a:prstGeom>
          <a:solidFill>
            <a:srgbClr val="002060"/>
          </a:solidFill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9740C789-F9A3-CEA3-5EF0-975C21C861FC}"/>
              </a:ext>
            </a:extLst>
          </p:cNvPr>
          <p:cNvSpPr/>
          <p:nvPr/>
        </p:nvSpPr>
        <p:spPr>
          <a:xfrm>
            <a:off x="838200" y="4451677"/>
            <a:ext cx="10223090" cy="2176605"/>
          </a:xfrm>
          <a:prstGeom prst="roundRect">
            <a:avLst/>
          </a:prstGeom>
          <a:solidFill>
            <a:schemeClr val="tx1"/>
          </a:solidFill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3ECB54A0-403F-94AE-4078-D5CC2C22D28E}"/>
              </a:ext>
            </a:extLst>
          </p:cNvPr>
          <p:cNvSpPr txBox="1"/>
          <p:nvPr/>
        </p:nvSpPr>
        <p:spPr>
          <a:xfrm>
            <a:off x="1341969" y="2777348"/>
            <a:ext cx="1318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 versión 5.0 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0BA9688C-B4C0-5154-0FBF-B44F9B38C984}"/>
              </a:ext>
            </a:extLst>
          </p:cNvPr>
          <p:cNvSpPr txBox="1"/>
          <p:nvPr/>
        </p:nvSpPr>
        <p:spPr>
          <a:xfrm>
            <a:off x="4847903" y="2437802"/>
            <a:ext cx="1705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 versión ES 2020 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D3DC412-D907-A9FC-9C60-ED4C986D8C79}"/>
              </a:ext>
            </a:extLst>
          </p:cNvPr>
          <p:cNvSpPr txBox="1"/>
          <p:nvPr/>
        </p:nvSpPr>
        <p:spPr>
          <a:xfrm>
            <a:off x="3286965" y="2787697"/>
            <a:ext cx="1318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 versión 3.0 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3B060934-1693-2460-5DC7-88229FFF4160}"/>
              </a:ext>
            </a:extLst>
          </p:cNvPr>
          <p:cNvSpPr txBox="1"/>
          <p:nvPr/>
        </p:nvSpPr>
        <p:spPr>
          <a:xfrm>
            <a:off x="8555440" y="1777440"/>
            <a:ext cx="2291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</a:rPr>
              <a:t>Cliente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917FB08-2BBB-A608-D048-0E73B28585F9}"/>
              </a:ext>
            </a:extLst>
          </p:cNvPr>
          <p:cNvSpPr txBox="1"/>
          <p:nvPr/>
        </p:nvSpPr>
        <p:spPr>
          <a:xfrm>
            <a:off x="1012263" y="5898487"/>
            <a:ext cx="1665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versión </a:t>
            </a:r>
            <a:r>
              <a:rPr lang="es-E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3.11.9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1317286A-26F5-B730-8947-4B6F24667083}"/>
              </a:ext>
            </a:extLst>
          </p:cNvPr>
          <p:cNvSpPr txBox="1"/>
          <p:nvPr/>
        </p:nvSpPr>
        <p:spPr>
          <a:xfrm>
            <a:off x="8630294" y="5048943"/>
            <a:ext cx="2337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</a:rPr>
              <a:t>Servidor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xmlns="" id="{C96D3CDF-7162-4A6E-7715-50E18F546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609" y="3538848"/>
            <a:ext cx="988271" cy="74165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xmlns="" id="{4CFBB995-445F-56F4-3340-2A9372E0A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718007" y="3530319"/>
            <a:ext cx="656677" cy="75871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F870F7FC-E70F-4806-918E-68C081B87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524738" y="3549006"/>
            <a:ext cx="646330" cy="75871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1D319545-BCB5-EF2A-9D12-2FE4111693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007" y="1322860"/>
            <a:ext cx="1932981" cy="108668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C7B44B74-3D16-B7D3-CB29-FD5FFB3928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73" y="4494348"/>
            <a:ext cx="1446765" cy="144676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xmlns="" id="{193BFAF8-70E9-6058-167E-6CC0D5E320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330" y="1362020"/>
            <a:ext cx="1425677" cy="142567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xmlns="" id="{E382595F-DB7E-36A8-86CB-9DFDEE41775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10" y="1358807"/>
            <a:ext cx="1662366" cy="137365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072" y="4574432"/>
            <a:ext cx="1190665" cy="1286595"/>
          </a:xfrm>
          <a:prstGeom prst="rect">
            <a:avLst/>
          </a:prstGeom>
        </p:spPr>
      </p:pic>
      <p:sp>
        <p:nvSpPr>
          <p:cNvPr id="28" name="TextBox 40">
            <a:extLst>
              <a:ext uri="{FF2B5EF4-FFF2-40B4-BE49-F238E27FC236}">
                <a16:creationId xmlns:a16="http://schemas.microsoft.com/office/drawing/2014/main" xmlns="" id="{B917FB08-2BBB-A608-D048-0E73B28585F9}"/>
              </a:ext>
            </a:extLst>
          </p:cNvPr>
          <p:cNvSpPr txBox="1"/>
          <p:nvPr/>
        </p:nvSpPr>
        <p:spPr>
          <a:xfrm>
            <a:off x="2887506" y="5898487"/>
            <a:ext cx="1665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MongoDB</a:t>
            </a:r>
            <a:r>
              <a:rPr lang="es-E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versión 6.0.3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18" y="4574432"/>
            <a:ext cx="1319726" cy="1232574"/>
          </a:xfrm>
          <a:prstGeom prst="rect">
            <a:avLst/>
          </a:prstGeom>
        </p:spPr>
      </p:pic>
      <p:sp>
        <p:nvSpPr>
          <p:cNvPr id="33" name="TextBox 40">
            <a:extLst>
              <a:ext uri="{FF2B5EF4-FFF2-40B4-BE49-F238E27FC236}">
                <a16:creationId xmlns:a16="http://schemas.microsoft.com/office/drawing/2014/main" xmlns="" id="{B917FB08-2BBB-A608-D048-0E73B28585F9}"/>
              </a:ext>
            </a:extLst>
          </p:cNvPr>
          <p:cNvSpPr txBox="1"/>
          <p:nvPr/>
        </p:nvSpPr>
        <p:spPr>
          <a:xfrm>
            <a:off x="4929925" y="5844111"/>
            <a:ext cx="1781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FastAPI</a:t>
            </a: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versión 0.115.0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52807837-5E7B-2EBB-671B-861B6902260F}"/>
              </a:ext>
            </a:extLst>
          </p:cNvPr>
          <p:cNvSpPr/>
          <p:nvPr/>
        </p:nvSpPr>
        <p:spPr>
          <a:xfrm>
            <a:off x="229348" y="1356245"/>
            <a:ext cx="3575107" cy="218385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DD36C47E-E597-44C6-A674-657B62CA7BA6}"/>
              </a:ext>
            </a:extLst>
          </p:cNvPr>
          <p:cNvSpPr/>
          <p:nvPr/>
        </p:nvSpPr>
        <p:spPr>
          <a:xfrm>
            <a:off x="229348" y="4061697"/>
            <a:ext cx="3575107" cy="214526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xmlns="" id="{975DDD5E-39C7-0AC5-BCD1-BDB4ED3C8B7C}"/>
              </a:ext>
            </a:extLst>
          </p:cNvPr>
          <p:cNvSpPr/>
          <p:nvPr/>
        </p:nvSpPr>
        <p:spPr>
          <a:xfrm>
            <a:off x="8308450" y="4061697"/>
            <a:ext cx="3626885" cy="214526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AA003E76-1838-2767-7AD0-0EB86D531B9D}"/>
              </a:ext>
            </a:extLst>
          </p:cNvPr>
          <p:cNvSpPr/>
          <p:nvPr/>
        </p:nvSpPr>
        <p:spPr>
          <a:xfrm>
            <a:off x="8360229" y="1356246"/>
            <a:ext cx="3575107" cy="2248342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0C78C3-4BBC-F271-0B0F-DF2B9CBBB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TECNOLOGIAS Y HERRAMIENTAS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ED17459-9647-F86E-4416-9A9BA6FC724D}"/>
              </a:ext>
            </a:extLst>
          </p:cNvPr>
          <p:cNvSpPr txBox="1"/>
          <p:nvPr/>
        </p:nvSpPr>
        <p:spPr>
          <a:xfrm>
            <a:off x="776966" y="1688783"/>
            <a:ext cx="2720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 err="1" smtClean="0">
                <a:solidFill>
                  <a:schemeClr val="bg1"/>
                </a:solidFill>
              </a:rPr>
              <a:t>Keras</a:t>
            </a:r>
            <a:r>
              <a:rPr lang="es-MX" sz="2000" dirty="0" smtClean="0">
                <a:solidFill>
                  <a:schemeClr val="bg1"/>
                </a:solidFill>
              </a:rPr>
              <a:t> v2.15.0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BC2438E-5BD7-A36A-4293-F711420D5A73}"/>
              </a:ext>
            </a:extLst>
          </p:cNvPr>
          <p:cNvSpPr txBox="1"/>
          <p:nvPr/>
        </p:nvSpPr>
        <p:spPr>
          <a:xfrm>
            <a:off x="8601786" y="1608229"/>
            <a:ext cx="3091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 smtClean="0">
                <a:solidFill>
                  <a:schemeClr val="bg1"/>
                </a:solidFill>
              </a:rPr>
              <a:t>Pandas v2.2.3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DE8130D-2626-3C1B-5674-78261F6C32AD}"/>
              </a:ext>
            </a:extLst>
          </p:cNvPr>
          <p:cNvSpPr txBox="1"/>
          <p:nvPr/>
        </p:nvSpPr>
        <p:spPr>
          <a:xfrm>
            <a:off x="8728844" y="4291768"/>
            <a:ext cx="2786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solidFill>
                  <a:schemeClr val="bg1"/>
                </a:solidFill>
              </a:rPr>
              <a:t>Numpy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v1.26.4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E74BF08-4C51-9DF5-8A63-F7B755D10317}"/>
              </a:ext>
            </a:extLst>
          </p:cNvPr>
          <p:cNvSpPr txBox="1"/>
          <p:nvPr/>
        </p:nvSpPr>
        <p:spPr>
          <a:xfrm>
            <a:off x="424014" y="4159552"/>
            <a:ext cx="3176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 err="1" smtClean="0">
                <a:solidFill>
                  <a:schemeClr val="bg1"/>
                </a:solidFill>
              </a:rPr>
              <a:t>Tensorflow</a:t>
            </a:r>
            <a:r>
              <a:rPr lang="es-MX" sz="2000" dirty="0" smtClean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MX" sz="2000" dirty="0" err="1" smtClean="0">
                <a:solidFill>
                  <a:schemeClr val="bg1"/>
                </a:solidFill>
              </a:rPr>
              <a:t>Recommenders</a:t>
            </a:r>
            <a:r>
              <a:rPr lang="es-MX" sz="2000" dirty="0" smtClean="0">
                <a:solidFill>
                  <a:schemeClr val="bg1"/>
                </a:solidFill>
              </a:rPr>
              <a:t> v0.7.3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9">
            <a:extLst>
              <a:ext uri="{FF2B5EF4-FFF2-40B4-BE49-F238E27FC236}">
                <a16:creationId xmlns:a16="http://schemas.microsoft.com/office/drawing/2014/main" xmlns="" id="{52807837-5E7B-2EBB-671B-861B6902260F}"/>
              </a:ext>
            </a:extLst>
          </p:cNvPr>
          <p:cNvSpPr/>
          <p:nvPr/>
        </p:nvSpPr>
        <p:spPr>
          <a:xfrm>
            <a:off x="4298374" y="2749004"/>
            <a:ext cx="3575107" cy="218385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xmlns="" id="{4ED17459-9647-F86E-4416-9A9BA6FC724D}"/>
              </a:ext>
            </a:extLst>
          </p:cNvPr>
          <p:cNvSpPr txBox="1"/>
          <p:nvPr/>
        </p:nvSpPr>
        <p:spPr>
          <a:xfrm>
            <a:off x="4736106" y="2945058"/>
            <a:ext cx="2720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 err="1" smtClean="0">
                <a:solidFill>
                  <a:schemeClr val="bg1"/>
                </a:solidFill>
              </a:rPr>
              <a:t>Tensorflow</a:t>
            </a:r>
            <a:r>
              <a:rPr lang="es-MX" sz="2000" dirty="0" smtClean="0">
                <a:solidFill>
                  <a:schemeClr val="bg1"/>
                </a:solidFill>
              </a:rPr>
              <a:t>  v2.15.0</a:t>
            </a:r>
            <a:endParaRPr lang="es-ES" sz="2000" dirty="0">
              <a:solidFill>
                <a:schemeClr val="bg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480" y="3454018"/>
            <a:ext cx="1915878" cy="121535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346" y="2254966"/>
            <a:ext cx="1705213" cy="98121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912" y="2033838"/>
            <a:ext cx="1895740" cy="1381318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62" y="4965293"/>
            <a:ext cx="2303611" cy="1052853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332" y="4781399"/>
            <a:ext cx="3038899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8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xmlns="" id="{095F9E87-6B81-0690-D277-EA6E2E44452B}"/>
              </a:ext>
            </a:extLst>
          </p:cNvPr>
          <p:cNvSpPr/>
          <p:nvPr/>
        </p:nvSpPr>
        <p:spPr>
          <a:xfrm>
            <a:off x="2265695" y="1195418"/>
            <a:ext cx="3399132" cy="255494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Picture 9" descr="A red and black logo&#10;&#10;Description automatically generated">
            <a:extLst>
              <a:ext uri="{FF2B5EF4-FFF2-40B4-BE49-F238E27FC236}">
                <a16:creationId xmlns:a16="http://schemas.microsoft.com/office/drawing/2014/main" xmlns="" id="{0FDA3E87-210C-F91E-B217-C28227E91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663" y="2302806"/>
            <a:ext cx="1286932" cy="10925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E36278F-C7E5-1E9C-3178-D92F7C91EEF0}"/>
              </a:ext>
            </a:extLst>
          </p:cNvPr>
          <p:cNvSpPr txBox="1"/>
          <p:nvPr/>
        </p:nvSpPr>
        <p:spPr>
          <a:xfrm>
            <a:off x="2792816" y="1331272"/>
            <a:ext cx="23995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Herramienta de Modelado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6B40CAA-B183-A5FA-C503-6A680478EC79}"/>
              </a:ext>
            </a:extLst>
          </p:cNvPr>
          <p:cNvSpPr txBox="1"/>
          <p:nvPr/>
        </p:nvSpPr>
        <p:spPr>
          <a:xfrm>
            <a:off x="3451118" y="2472888"/>
            <a:ext cx="24321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</a:t>
            </a:r>
            <a:r>
              <a:rPr lang="es-E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Paradigm</a:t>
            </a: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versión 17.2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6EFC713A-CEE1-9870-A1E3-6E2430BD58FF}"/>
              </a:ext>
            </a:extLst>
          </p:cNvPr>
          <p:cNvSpPr/>
          <p:nvPr/>
        </p:nvSpPr>
        <p:spPr>
          <a:xfrm>
            <a:off x="2265694" y="4192482"/>
            <a:ext cx="3399132" cy="255494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57EE59A3-28D2-E5C5-191F-BFBC24AB787D}"/>
              </a:ext>
            </a:extLst>
          </p:cNvPr>
          <p:cNvSpPr/>
          <p:nvPr/>
        </p:nvSpPr>
        <p:spPr>
          <a:xfrm>
            <a:off x="6377970" y="4192482"/>
            <a:ext cx="3399132" cy="255494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C5DC277A-5A2E-DCD2-46BA-49D678D368EC}"/>
              </a:ext>
            </a:extLst>
          </p:cNvPr>
          <p:cNvSpPr/>
          <p:nvPr/>
        </p:nvSpPr>
        <p:spPr>
          <a:xfrm>
            <a:off x="6394349" y="1186573"/>
            <a:ext cx="3399132" cy="255494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0D965E2-85AF-D7BF-A92E-25B283BB630C}"/>
              </a:ext>
            </a:extLst>
          </p:cNvPr>
          <p:cNvSpPr txBox="1"/>
          <p:nvPr/>
        </p:nvSpPr>
        <p:spPr>
          <a:xfrm>
            <a:off x="6377969" y="1323940"/>
            <a:ext cx="3480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Lenguaje de Modelado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3791482-5F4C-EE8C-E669-511E158A7B9E}"/>
              </a:ext>
            </a:extLst>
          </p:cNvPr>
          <p:cNvSpPr txBox="1"/>
          <p:nvPr/>
        </p:nvSpPr>
        <p:spPr>
          <a:xfrm>
            <a:off x="6858350" y="3143930"/>
            <a:ext cx="262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UML versión 2.0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B2ABA8E6-C250-E6C5-706A-80A49E32AE10}"/>
              </a:ext>
            </a:extLst>
          </p:cNvPr>
          <p:cNvSpPr txBox="1"/>
          <p:nvPr/>
        </p:nvSpPr>
        <p:spPr>
          <a:xfrm>
            <a:off x="2265693" y="4320317"/>
            <a:ext cx="34581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Sistema de control de versiones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E73BA5D-F49A-EB16-365C-4F3E0520DD59}"/>
              </a:ext>
            </a:extLst>
          </p:cNvPr>
          <p:cNvSpPr txBox="1"/>
          <p:nvPr/>
        </p:nvSpPr>
        <p:spPr>
          <a:xfrm>
            <a:off x="2811124" y="6267836"/>
            <a:ext cx="2608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versión </a:t>
            </a:r>
            <a:r>
              <a:rPr lang="es-E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E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5.1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0BA7DF2C-8ADC-4E69-94E5-F7068EE07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95" y="5206747"/>
            <a:ext cx="1542554" cy="96943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9A080F7-285F-2E37-0E89-57E445B0E75C}"/>
              </a:ext>
            </a:extLst>
          </p:cNvPr>
          <p:cNvSpPr txBox="1"/>
          <p:nvPr/>
        </p:nvSpPr>
        <p:spPr>
          <a:xfrm>
            <a:off x="6353466" y="4350859"/>
            <a:ext cx="3480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Repositorio de control de versiones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A490B7B3-B905-4659-B449-E1848D525F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617" y="5353244"/>
            <a:ext cx="1058904" cy="83386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1DC5F9C0-F839-BEA1-3A79-6D80CC7566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426" y="1938002"/>
            <a:ext cx="1775075" cy="887538"/>
          </a:xfrm>
          <a:prstGeom prst="rect">
            <a:avLst/>
          </a:prstGeom>
        </p:spPr>
      </p:pic>
      <p:sp>
        <p:nvSpPr>
          <p:cNvPr id="20" name="Título 5"/>
          <p:cNvSpPr>
            <a:spLocks noGrp="1"/>
          </p:cNvSpPr>
          <p:nvPr>
            <p:ph type="title"/>
          </p:nvPr>
        </p:nvSpPr>
        <p:spPr>
          <a:xfrm>
            <a:off x="703928" y="406554"/>
            <a:ext cx="8397878" cy="780019"/>
          </a:xfrm>
          <a:prstGeom prst="rect">
            <a:avLst/>
          </a:prstGeo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TECNOLOGIAS Y HERRAMIENTAS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17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Marcador de contenido 3" descr="Captura de pantalla 2024-09-05 002909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09" y="1076771"/>
            <a:ext cx="9657219" cy="56602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237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arcador de contenido 3" descr="Captura de pantalla 2024-09-04 23444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9" y="1367327"/>
            <a:ext cx="3919483" cy="4255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 descr="Captura de pantalla 2024-09-05 00191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122" y="1367327"/>
            <a:ext cx="4008878" cy="4401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 descr="Captura de pantalla 2024-09-04 23240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172" y="1674975"/>
            <a:ext cx="4214950" cy="436459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/>
          <p:cNvSpPr txBox="1"/>
          <p:nvPr/>
        </p:nvSpPr>
        <p:spPr>
          <a:xfrm>
            <a:off x="1136590" y="5716405"/>
            <a:ext cx="1615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Modelo de </a:t>
            </a:r>
          </a:p>
          <a:p>
            <a:pPr algn="ctr"/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Recuperación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151690" y="6091575"/>
            <a:ext cx="1615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Modelo de </a:t>
            </a:r>
          </a:p>
          <a:p>
            <a:pPr algn="ctr"/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Dos Torres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9534258" y="5768410"/>
            <a:ext cx="1615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Modelo Clasificación</a:t>
            </a:r>
          </a:p>
        </p:txBody>
      </p:sp>
    </p:spTree>
    <p:extLst>
      <p:ext uri="{BB962C8B-B14F-4D97-AF65-F5344CB8AC3E}">
        <p14:creationId xmlns:p14="http://schemas.microsoft.com/office/powerpoint/2010/main" val="416463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Modelo Conceptual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5AED05D-010A-CC53-93A4-DFF5DD1A3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493" y="4438260"/>
            <a:ext cx="2633770" cy="23513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Captura de pantalla 2024-09-24 03234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62" y="1589518"/>
            <a:ext cx="8706104" cy="4554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078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Requisitos Funcionales</a:t>
            </a:r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5AED05D-010A-CC53-93A4-DFF5DD1A3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493" y="4438260"/>
            <a:ext cx="2633770" cy="23513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714373"/>
              </p:ext>
            </p:extLst>
          </p:nvPr>
        </p:nvGraphicFramePr>
        <p:xfrm>
          <a:off x="453639" y="1110626"/>
          <a:ext cx="8009308" cy="5608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/>
                <a:gridCol w="2032000"/>
                <a:gridCol w="2032000"/>
                <a:gridCol w="1913308"/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Requisitos Funcionales</a:t>
                      </a:r>
                      <a:endParaRPr lang="es-E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Nombre del requisito funcional</a:t>
                      </a:r>
                    </a:p>
                    <a:p>
                      <a:endParaRPr lang="es-E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Prioridad</a:t>
                      </a:r>
                    </a:p>
                    <a:p>
                      <a:endParaRPr lang="es-E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Complejidad</a:t>
                      </a:r>
                      <a:endParaRPr lang="es-E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RF1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Entrenar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Alta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Alta</a:t>
                      </a: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RF2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Actualizar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Alta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Alta</a:t>
                      </a: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RF3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Recomendar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Alta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4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Alta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RF4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Crear Configuraciones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Alta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Media</a:t>
                      </a: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RF5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Actualizar Configuraciones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Media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Media</a:t>
                      </a: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RF6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Mostrar Configuraciones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Alta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Baja</a:t>
                      </a: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RF7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4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Listar Configuraciones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Baja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1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Baja</a:t>
                      </a: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RF8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Crear</a:t>
                      </a:r>
                      <a:r>
                        <a:rPr lang="en-US" sz="1400" baseline="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Motor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Alta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Media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RF9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Actualizar</a:t>
                      </a: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Motor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Alta</a:t>
                      </a:r>
                      <a:endParaRPr lang="es-ES" sz="14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Media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RF10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Mostrar</a:t>
                      </a: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Motor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Alta</a:t>
                      </a:r>
                      <a:endParaRPr lang="es-ES" sz="14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Media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RF11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Listar</a:t>
                      </a:r>
                      <a:r>
                        <a:rPr lang="en-US" sz="1400" baseline="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Motor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Alta</a:t>
                      </a:r>
                      <a:endParaRPr lang="es-ES" sz="1400" dirty="0" smtClean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Baja</a:t>
                      </a:r>
                      <a:endParaRPr lang="es-E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649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8429"/>
            <a:ext cx="12192000" cy="2701636"/>
          </a:xfrm>
          <a:prstGeom prst="rect">
            <a:avLst/>
          </a:prstGeom>
        </p:spPr>
      </p:pic>
      <p:pic>
        <p:nvPicPr>
          <p:cNvPr id="6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377978" y="5813317"/>
            <a:ext cx="1198888" cy="9008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646622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Diagrama de Clases con Estereotipos Webs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aptura de pantalla 2024-10-17 00424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34" y="1190172"/>
            <a:ext cx="11472961" cy="5543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041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EA7C20-A72F-C31D-E36B-D26B8B392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Diseño Arquitectónico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arcador de contenido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405" y="1190172"/>
            <a:ext cx="9734307" cy="547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4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B31B7A-CF76-0936-8CD8-1FC3F057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Patrones de Diseño 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7541AE58-F0D4-68B2-A205-1D529F135583}"/>
              </a:ext>
            </a:extLst>
          </p:cNvPr>
          <p:cNvSpPr/>
          <p:nvPr/>
        </p:nvSpPr>
        <p:spPr>
          <a:xfrm>
            <a:off x="228881" y="2277687"/>
            <a:ext cx="11555933" cy="334224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752C43B-851C-9F4D-9BE9-6824AE91FC63}"/>
              </a:ext>
            </a:extLst>
          </p:cNvPr>
          <p:cNvSpPr txBox="1"/>
          <p:nvPr/>
        </p:nvSpPr>
        <p:spPr>
          <a:xfrm>
            <a:off x="1718709" y="2426082"/>
            <a:ext cx="2664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u="sng" dirty="0">
                <a:solidFill>
                  <a:schemeClr val="bg1"/>
                </a:solidFill>
              </a:rPr>
              <a:t>Patrones GRASP</a:t>
            </a:r>
            <a:endParaRPr lang="es-ES" sz="2800" u="sng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DEBA891-F453-34EE-D694-A63915669F5C}"/>
              </a:ext>
            </a:extLst>
          </p:cNvPr>
          <p:cNvSpPr txBox="1"/>
          <p:nvPr/>
        </p:nvSpPr>
        <p:spPr>
          <a:xfrm>
            <a:off x="7630008" y="2426082"/>
            <a:ext cx="2664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u="sng" dirty="0">
                <a:solidFill>
                  <a:schemeClr val="bg1"/>
                </a:solidFill>
              </a:rPr>
              <a:t>Patrones </a:t>
            </a:r>
            <a:r>
              <a:rPr lang="es-MX" sz="2800" u="sng" dirty="0" err="1" smtClean="0">
                <a:solidFill>
                  <a:schemeClr val="bg1"/>
                </a:solidFill>
              </a:rPr>
              <a:t>GoF</a:t>
            </a:r>
            <a:endParaRPr lang="es-ES" sz="2800" u="sng" dirty="0">
              <a:solidFill>
                <a:schemeClr val="bg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718709" y="2949302"/>
            <a:ext cx="1184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Experto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718709" y="3430068"/>
            <a:ext cx="1205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Creador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1718709" y="3909786"/>
            <a:ext cx="2030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Alta Cohesion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718709" y="4389504"/>
            <a:ext cx="2619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Bajo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Aclopamiento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7650868" y="2949302"/>
            <a:ext cx="1418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bg1"/>
                </a:solidFill>
              </a:rPr>
              <a:t>Singleton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7650868" y="3483646"/>
            <a:ext cx="2458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Template Method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1718709" y="4843182"/>
            <a:ext cx="1730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Controlador</a:t>
            </a:r>
            <a:endParaRPr lang="es-E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20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  <a:r>
              <a:rPr lang="es-MX" dirty="0"/>
              <a:t> </a:t>
            </a:r>
            <a:endParaRPr lang="es-E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FB72B4B-324E-A7FD-4EF4-03350912029E}"/>
              </a:ext>
            </a:extLst>
          </p:cNvPr>
          <p:cNvSpPr txBox="1"/>
          <p:nvPr/>
        </p:nvSpPr>
        <p:spPr>
          <a:xfrm>
            <a:off x="838201" y="1229895"/>
            <a:ext cx="103779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Dado el estudio del marco teórico se logró llegar a una solución que cumpla todas las necesidades establecidas por el cliente y la descripción del Sistema de solución permitió tener un amplio entendimiento del mismo.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 la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definición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 la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arquitectura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los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patrones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dise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ño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y los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estándares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codificación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logró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el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empleo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buenas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prácticas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para la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implementación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del Sistema de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recomendaciones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868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824935" y="2795700"/>
            <a:ext cx="7830156" cy="1266599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Implementación de un Sistema de Recomendación basado en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para las plataformas del proyecto z17.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6132945" y="4764504"/>
            <a:ext cx="5385545" cy="1341326"/>
          </a:xfrm>
        </p:spPr>
        <p:txBody>
          <a:bodyPr/>
          <a:lstStyle/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Tutor: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mSc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Yadier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Perdomo Cuevas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msc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Aneyty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Martin García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endParaRPr lang="es-MX" dirty="0"/>
          </a:p>
        </p:txBody>
      </p:sp>
      <p:sp>
        <p:nvSpPr>
          <p:cNvPr id="6" name="Marcador de texto 4"/>
          <p:cNvSpPr txBox="1"/>
          <p:nvPr/>
        </p:nvSpPr>
        <p:spPr>
          <a:xfrm>
            <a:off x="3169235" y="1192919"/>
            <a:ext cx="6870051" cy="900576"/>
          </a:xfrm>
          <a:prstGeom prst="rect">
            <a:avLst/>
          </a:prstGeom>
        </p:spPr>
        <p:txBody>
          <a:bodyPr anchor="t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Trabajo de Diploma para optar por el título de</a:t>
            </a:r>
          </a:p>
          <a:p>
            <a:pPr algn="ctr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Ingeniero en Ciencias Inform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áticas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Marcador de texto 4"/>
          <p:cNvSpPr txBox="1"/>
          <p:nvPr/>
        </p:nvSpPr>
        <p:spPr>
          <a:xfrm>
            <a:off x="934951" y="4764504"/>
            <a:ext cx="3784133" cy="1419346"/>
          </a:xfrm>
          <a:prstGeom prst="rect">
            <a:avLst/>
          </a:prstGeom>
        </p:spPr>
        <p:txBody>
          <a:bodyPr anchor="t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Autor:</a:t>
            </a:r>
          </a:p>
          <a:p>
            <a:pPr algn="l"/>
            <a:r>
              <a:rPr lang="es-MX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Alejandro Figueroa Rodríguez</a:t>
            </a:r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3095B1E-BDCF-BACE-678A-C4C56B960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54" y="895738"/>
            <a:ext cx="1765064" cy="178214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7C1A19-05A2-68F7-DE59-D5D8FFC88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9DD5271-E3FD-4316-1B9E-1A27071140D9}"/>
              </a:ext>
            </a:extLst>
          </p:cNvPr>
          <p:cNvSpPr txBox="1"/>
          <p:nvPr/>
        </p:nvSpPr>
        <p:spPr>
          <a:xfrm>
            <a:off x="838200" y="1258328"/>
            <a:ext cx="101812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En Cuba ya existen plataformas que enfrentan este crecimiento de información.</a:t>
            </a:r>
            <a:endParaRPr lang="es-E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119" y="1820487"/>
            <a:ext cx="7140959" cy="4921134"/>
          </a:xfrm>
          <a:prstGeom prst="rect">
            <a:avLst/>
          </a:prstGeom>
        </p:spPr>
      </p:pic>
      <p:pic>
        <p:nvPicPr>
          <p:cNvPr id="6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73716" y="5840723"/>
            <a:ext cx="1198888" cy="9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PROBLEMÁTICA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205" y="960365"/>
            <a:ext cx="8330449" cy="5839445"/>
          </a:xfrm>
          <a:prstGeom prst="rect">
            <a:avLst/>
          </a:prstGeom>
        </p:spPr>
      </p:pic>
      <p:pic>
        <p:nvPicPr>
          <p:cNvPr id="6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38756" y="5898912"/>
            <a:ext cx="1198888" cy="9008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17A288-CEE4-E550-315F-523458F1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PROBLEMA A RESOLVER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5CBC70C-2E77-9856-6AF9-1BD96E995B81}"/>
              </a:ext>
            </a:extLst>
          </p:cNvPr>
          <p:cNvSpPr txBox="1"/>
          <p:nvPr/>
        </p:nvSpPr>
        <p:spPr>
          <a:xfrm>
            <a:off x="854529" y="1190172"/>
            <a:ext cx="10253738" cy="223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s-ES" sz="3200" dirty="0">
                <a:latin typeface="Arial" panose="020B0604020202020204" pitchFamily="34" charset="0"/>
                <a:cs typeface="Arial" panose="020B0604020202020204" pitchFamily="34" charset="0"/>
              </a:rPr>
              <a:t>¿Cómo contribuir al mejoramiento de la personalización y visibilidad del contenido en las plataformas del proyecto Z17?</a:t>
            </a:r>
            <a:endParaRPr lang="es-ES" sz="3200" kern="5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560311C8-B71C-13D4-19B4-87053E53A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817" y="4023376"/>
            <a:ext cx="2457450" cy="18573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06719" y="5867778"/>
            <a:ext cx="1198888" cy="9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9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8571807" cy="825046"/>
          </a:xfrm>
        </p:spPr>
        <p:txBody>
          <a:bodyPr/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DISEÑO TEÓRICO DE LA INVESTIGACIÓN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1277444" y="1711704"/>
            <a:ext cx="10439400" cy="576441"/>
          </a:xfrm>
          <a:ln>
            <a:solidFill>
              <a:schemeClr val="bg1"/>
            </a:solidFill>
          </a:ln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s-ES" sz="2400" kern="100" dirty="0" smtClean="0">
                <a:latin typeface="Arial" panose="020B0604020202020204" pitchFamily="34" charset="0"/>
                <a:cs typeface="Arial" panose="020B0604020202020204" pitchFamily="34" charset="0"/>
              </a:rPr>
              <a:t>Los Sistemas de Recomendaciones.</a:t>
            </a:r>
            <a:endParaRPr lang="en-US" sz="2400" kern="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2"/>
          </p:nvPr>
        </p:nvSpPr>
        <p:spPr>
          <a:xfrm>
            <a:off x="1239344" y="1396181"/>
            <a:ext cx="10439400" cy="431942"/>
          </a:xfrm>
        </p:spPr>
        <p:txBody>
          <a:bodyPr/>
          <a:lstStyle/>
          <a:p>
            <a:r>
              <a:rPr lang="es-MX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 de estudio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Marcador de texto 5"/>
          <p:cNvSpPr txBox="1"/>
          <p:nvPr/>
        </p:nvSpPr>
        <p:spPr>
          <a:xfrm>
            <a:off x="1272097" y="2445376"/>
            <a:ext cx="10439400" cy="432736"/>
          </a:xfrm>
          <a:prstGeom prst="rect">
            <a:avLst/>
          </a:prstGeom>
        </p:spPr>
        <p:txBody>
          <a:bodyPr/>
          <a:lstStyle>
            <a:lvl1pPr marL="0" indent="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 general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Marcador de texto 1"/>
          <p:cNvSpPr txBox="1"/>
          <p:nvPr/>
        </p:nvSpPr>
        <p:spPr>
          <a:xfrm>
            <a:off x="1239344" y="2797109"/>
            <a:ext cx="9908731" cy="16967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E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E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E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ES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MX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Desarrollar un sistema de recomendaciones que contribuya al mejoramiento de la  personalización y visibilidad del contenido en las plataformas del proyecto Z17. </a:t>
            </a:r>
            <a:endParaRPr lang="en-US" sz="2400" kern="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Marcador de texto 5"/>
          <p:cNvSpPr txBox="1"/>
          <p:nvPr/>
        </p:nvSpPr>
        <p:spPr>
          <a:xfrm>
            <a:off x="1272097" y="4553399"/>
            <a:ext cx="10439400" cy="432736"/>
          </a:xfrm>
          <a:prstGeom prst="rect">
            <a:avLst/>
          </a:prstGeom>
        </p:spPr>
        <p:txBody>
          <a:bodyPr/>
          <a:lstStyle>
            <a:lvl1pPr marL="0" indent="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Campo de acción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Marcador de texto 1"/>
          <p:cNvSpPr txBox="1"/>
          <p:nvPr/>
        </p:nvSpPr>
        <p:spPr>
          <a:xfrm>
            <a:off x="1272097" y="4986134"/>
            <a:ext cx="9875978" cy="9386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E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E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E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ES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MX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El Sistema de recomendación para las plataformas Picta, Todus y Apklis.</a:t>
            </a:r>
            <a:endParaRPr lang="es-ES" sz="24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áfico 489"/>
          <p:cNvGrpSpPr/>
          <p:nvPr/>
        </p:nvGrpSpPr>
        <p:grpSpPr>
          <a:xfrm>
            <a:off x="930351" y="4553399"/>
            <a:ext cx="341746" cy="412523"/>
            <a:chOff x="8606718" y="1445459"/>
            <a:chExt cx="609600" cy="914400"/>
          </a:xfrm>
          <a:solidFill>
            <a:schemeClr val="tx1">
              <a:lumMod val="90000"/>
              <a:lumOff val="10000"/>
            </a:schemeClr>
          </a:solidFill>
        </p:grpSpPr>
        <p:sp>
          <p:nvSpPr>
            <p:cNvPr id="12" name="Forma libre: forma 15"/>
            <p:cNvSpPr/>
            <p:nvPr/>
          </p:nvSpPr>
          <p:spPr>
            <a:xfrm>
              <a:off x="8606801" y="1814476"/>
              <a:ext cx="533400" cy="533400"/>
            </a:xfrm>
            <a:custGeom>
              <a:avLst/>
              <a:gdLst>
                <a:gd name="connsiteX0" fmla="*/ 523792 w 533400"/>
                <a:gd name="connsiteY0" fmla="*/ 395364 h 533400"/>
                <a:gd name="connsiteX1" fmla="*/ 367868 w 533400"/>
                <a:gd name="connsiteY1" fmla="*/ 86469 h 533400"/>
                <a:gd name="connsiteX2" fmla="*/ 357099 w 533400"/>
                <a:gd name="connsiteY2" fmla="*/ 11127 h 533400"/>
                <a:gd name="connsiteX3" fmla="*/ 281757 w 533400"/>
                <a:gd name="connsiteY3" fmla="*/ 21895 h 533400"/>
                <a:gd name="connsiteX4" fmla="*/ 292526 w 533400"/>
                <a:gd name="connsiteY4" fmla="*/ 97237 h 533400"/>
                <a:gd name="connsiteX5" fmla="*/ 325386 w 533400"/>
                <a:gd name="connsiteY5" fmla="*/ 107995 h 533400"/>
                <a:gd name="connsiteX6" fmla="*/ 481025 w 533400"/>
                <a:gd name="connsiteY6" fmla="*/ 416986 h 533400"/>
                <a:gd name="connsiteX7" fmla="*/ 458736 w 533400"/>
                <a:gd name="connsiteY7" fmla="*/ 488233 h 533400"/>
                <a:gd name="connsiteX8" fmla="*/ 387137 w 533400"/>
                <a:gd name="connsiteY8" fmla="*/ 466258 h 533400"/>
                <a:gd name="connsiteX9" fmla="*/ 386727 w 533400"/>
                <a:gd name="connsiteY9" fmla="*/ 465468 h 533400"/>
                <a:gd name="connsiteX10" fmla="*/ 261092 w 533400"/>
                <a:gd name="connsiteY10" fmla="*/ 217818 h 533400"/>
                <a:gd name="connsiteX11" fmla="*/ 229425 w 533400"/>
                <a:gd name="connsiteY11" fmla="*/ 207180 h 533400"/>
                <a:gd name="connsiteX12" fmla="*/ 224802 w 533400"/>
                <a:gd name="connsiteY12" fmla="*/ 210198 h 533400"/>
                <a:gd name="connsiteX13" fmla="*/ 77641 w 533400"/>
                <a:gd name="connsiteY13" fmla="*/ 330690 h 533400"/>
                <a:gd name="connsiteX14" fmla="*/ 77641 w 533400"/>
                <a:gd name="connsiteY14" fmla="*/ 102090 h 533400"/>
                <a:gd name="connsiteX15" fmla="*/ 102090 w 533400"/>
                <a:gd name="connsiteY15" fmla="*/ 30016 h 533400"/>
                <a:gd name="connsiteX16" fmla="*/ 30016 w 533400"/>
                <a:gd name="connsiteY16" fmla="*/ 5567 h 533400"/>
                <a:gd name="connsiteX17" fmla="*/ 5567 w 533400"/>
                <a:gd name="connsiteY17" fmla="*/ 77641 h 533400"/>
                <a:gd name="connsiteX18" fmla="*/ 30016 w 533400"/>
                <a:gd name="connsiteY18" fmla="*/ 102090 h 533400"/>
                <a:gd name="connsiteX19" fmla="*/ 30016 w 533400"/>
                <a:gd name="connsiteY19" fmla="*/ 381077 h 533400"/>
                <a:gd name="connsiteX20" fmla="*/ 54039 w 533400"/>
                <a:gd name="connsiteY20" fmla="*/ 404869 h 533400"/>
                <a:gd name="connsiteX21" fmla="*/ 69068 w 533400"/>
                <a:gd name="connsiteY21" fmla="*/ 399460 h 533400"/>
                <a:gd name="connsiteX22" fmla="*/ 232136 w 533400"/>
                <a:gd name="connsiteY22" fmla="*/ 266110 h 533400"/>
                <a:gd name="connsiteX23" fmla="*/ 344246 w 533400"/>
                <a:gd name="connsiteY23" fmla="*/ 486614 h 533400"/>
                <a:gd name="connsiteX24" fmla="*/ 403586 w 533400"/>
                <a:gd name="connsiteY24" fmla="*/ 537001 h 533400"/>
                <a:gd name="connsiteX25" fmla="*/ 434066 w 533400"/>
                <a:gd name="connsiteY25" fmla="*/ 541764 h 533400"/>
                <a:gd name="connsiteX26" fmla="*/ 534832 w 533400"/>
                <a:gd name="connsiteY26" fmla="*/ 441362 h 533400"/>
                <a:gd name="connsiteX27" fmla="*/ 523792 w 533400"/>
                <a:gd name="connsiteY27" fmla="*/ 395364 h 533400"/>
                <a:gd name="connsiteX28" fmla="*/ 325005 w 533400"/>
                <a:gd name="connsiteY28" fmla="*/ 70752 h 533400"/>
                <a:gd name="connsiteX29" fmla="*/ 308527 w 533400"/>
                <a:gd name="connsiteY29" fmla="*/ 54274 h 533400"/>
                <a:gd name="connsiteX30" fmla="*/ 325005 w 533400"/>
                <a:gd name="connsiteY30" fmla="*/ 37796 h 533400"/>
                <a:gd name="connsiteX31" fmla="*/ 341483 w 533400"/>
                <a:gd name="connsiteY31" fmla="*/ 54274 h 533400"/>
                <a:gd name="connsiteX32" fmla="*/ 325005 w 533400"/>
                <a:gd name="connsiteY32" fmla="*/ 70752 h 533400"/>
                <a:gd name="connsiteX33" fmla="*/ 53828 w 533400"/>
                <a:gd name="connsiteY33" fmla="*/ 70752 h 533400"/>
                <a:gd name="connsiteX34" fmla="*/ 37350 w 533400"/>
                <a:gd name="connsiteY34" fmla="*/ 54274 h 533400"/>
                <a:gd name="connsiteX35" fmla="*/ 53828 w 533400"/>
                <a:gd name="connsiteY35" fmla="*/ 37796 h 533400"/>
                <a:gd name="connsiteX36" fmla="*/ 70307 w 533400"/>
                <a:gd name="connsiteY36" fmla="*/ 54274 h 533400"/>
                <a:gd name="connsiteX37" fmla="*/ 53828 w 533400"/>
                <a:gd name="connsiteY37" fmla="*/ 70752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33400" h="533400">
                  <a:moveTo>
                    <a:pt x="523792" y="395364"/>
                  </a:moveTo>
                  <a:lnTo>
                    <a:pt x="367868" y="86469"/>
                  </a:lnTo>
                  <a:cubicBezTo>
                    <a:pt x="385699" y="62690"/>
                    <a:pt x="380878" y="28958"/>
                    <a:pt x="357099" y="11127"/>
                  </a:cubicBezTo>
                  <a:cubicBezTo>
                    <a:pt x="333320" y="-6705"/>
                    <a:pt x="299588" y="-1884"/>
                    <a:pt x="281757" y="21895"/>
                  </a:cubicBezTo>
                  <a:cubicBezTo>
                    <a:pt x="263925" y="45674"/>
                    <a:pt x="268747" y="79406"/>
                    <a:pt x="292526" y="97237"/>
                  </a:cubicBezTo>
                  <a:cubicBezTo>
                    <a:pt x="301997" y="104340"/>
                    <a:pt x="313547" y="108121"/>
                    <a:pt x="325386" y="107995"/>
                  </a:cubicBezTo>
                  <a:lnTo>
                    <a:pt x="481025" y="416986"/>
                  </a:lnTo>
                  <a:cubicBezTo>
                    <a:pt x="494386" y="442829"/>
                    <a:pt x="484443" y="474612"/>
                    <a:pt x="458736" y="488233"/>
                  </a:cubicBezTo>
                  <a:cubicBezTo>
                    <a:pt x="432896" y="501936"/>
                    <a:pt x="400840" y="492098"/>
                    <a:pt x="387137" y="466258"/>
                  </a:cubicBezTo>
                  <a:cubicBezTo>
                    <a:pt x="386998" y="465996"/>
                    <a:pt x="386862" y="465733"/>
                    <a:pt x="386727" y="465468"/>
                  </a:cubicBezTo>
                  <a:lnTo>
                    <a:pt x="261092" y="217818"/>
                  </a:lnTo>
                  <a:cubicBezTo>
                    <a:pt x="255285" y="206136"/>
                    <a:pt x="241107" y="201373"/>
                    <a:pt x="229425" y="207180"/>
                  </a:cubicBezTo>
                  <a:cubicBezTo>
                    <a:pt x="227771" y="208002"/>
                    <a:pt x="226220" y="209015"/>
                    <a:pt x="224802" y="210198"/>
                  </a:cubicBezTo>
                  <a:lnTo>
                    <a:pt x="77641" y="330690"/>
                  </a:lnTo>
                  <a:lnTo>
                    <a:pt x="77641" y="102090"/>
                  </a:lnTo>
                  <a:cubicBezTo>
                    <a:pt x="104295" y="88938"/>
                    <a:pt x="115241" y="56670"/>
                    <a:pt x="102090" y="30016"/>
                  </a:cubicBezTo>
                  <a:cubicBezTo>
                    <a:pt x="88938" y="3362"/>
                    <a:pt x="56670" y="-7584"/>
                    <a:pt x="30016" y="5567"/>
                  </a:cubicBezTo>
                  <a:cubicBezTo>
                    <a:pt x="3362" y="18718"/>
                    <a:pt x="-7584" y="50987"/>
                    <a:pt x="5567" y="77641"/>
                  </a:cubicBezTo>
                  <a:cubicBezTo>
                    <a:pt x="10805" y="88258"/>
                    <a:pt x="19399" y="96851"/>
                    <a:pt x="30016" y="102090"/>
                  </a:cubicBezTo>
                  <a:lnTo>
                    <a:pt x="30016" y="381077"/>
                  </a:lnTo>
                  <a:cubicBezTo>
                    <a:pt x="30080" y="394281"/>
                    <a:pt x="40835" y="404932"/>
                    <a:pt x="54039" y="404869"/>
                  </a:cubicBezTo>
                  <a:cubicBezTo>
                    <a:pt x="59521" y="404842"/>
                    <a:pt x="64827" y="402933"/>
                    <a:pt x="69068" y="399460"/>
                  </a:cubicBezTo>
                  <a:lnTo>
                    <a:pt x="232136" y="266110"/>
                  </a:lnTo>
                  <a:lnTo>
                    <a:pt x="344246" y="486614"/>
                  </a:lnTo>
                  <a:cubicBezTo>
                    <a:pt x="356383" y="510755"/>
                    <a:pt x="377797" y="528938"/>
                    <a:pt x="403586" y="537001"/>
                  </a:cubicBezTo>
                  <a:cubicBezTo>
                    <a:pt x="413445" y="540127"/>
                    <a:pt x="423723" y="541733"/>
                    <a:pt x="434066" y="541764"/>
                  </a:cubicBezTo>
                  <a:cubicBezTo>
                    <a:pt x="489617" y="541864"/>
                    <a:pt x="534731" y="496912"/>
                    <a:pt x="534832" y="441362"/>
                  </a:cubicBezTo>
                  <a:cubicBezTo>
                    <a:pt x="534861" y="425370"/>
                    <a:pt x="531076" y="409601"/>
                    <a:pt x="523792" y="395364"/>
                  </a:cubicBezTo>
                  <a:close/>
                  <a:moveTo>
                    <a:pt x="325005" y="70752"/>
                  </a:moveTo>
                  <a:cubicBezTo>
                    <a:pt x="315904" y="70752"/>
                    <a:pt x="308527" y="63375"/>
                    <a:pt x="308527" y="54274"/>
                  </a:cubicBezTo>
                  <a:cubicBezTo>
                    <a:pt x="308527" y="45173"/>
                    <a:pt x="315904" y="37796"/>
                    <a:pt x="325005" y="37796"/>
                  </a:cubicBezTo>
                  <a:cubicBezTo>
                    <a:pt x="334106" y="37796"/>
                    <a:pt x="341483" y="45173"/>
                    <a:pt x="341483" y="54274"/>
                  </a:cubicBezTo>
                  <a:cubicBezTo>
                    <a:pt x="341483" y="63375"/>
                    <a:pt x="334106" y="70752"/>
                    <a:pt x="325005" y="70752"/>
                  </a:cubicBezTo>
                  <a:close/>
                  <a:moveTo>
                    <a:pt x="53828" y="70752"/>
                  </a:moveTo>
                  <a:cubicBezTo>
                    <a:pt x="44728" y="70752"/>
                    <a:pt x="37350" y="63375"/>
                    <a:pt x="37350" y="54274"/>
                  </a:cubicBezTo>
                  <a:cubicBezTo>
                    <a:pt x="37350" y="45173"/>
                    <a:pt x="44728" y="37796"/>
                    <a:pt x="53828" y="37796"/>
                  </a:cubicBezTo>
                  <a:cubicBezTo>
                    <a:pt x="62929" y="37796"/>
                    <a:pt x="70307" y="45173"/>
                    <a:pt x="70307" y="54274"/>
                  </a:cubicBezTo>
                  <a:cubicBezTo>
                    <a:pt x="70307" y="63375"/>
                    <a:pt x="62929" y="70752"/>
                    <a:pt x="53828" y="70752"/>
                  </a:cubicBezTo>
                  <a:close/>
                </a:path>
              </a:pathLst>
            </a:custGeom>
            <a:grpFill/>
            <a:ln w="9525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MX" dirty="0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13" name="Forma libre: forma 16"/>
            <p:cNvSpPr/>
            <p:nvPr/>
          </p:nvSpPr>
          <p:spPr>
            <a:xfrm>
              <a:off x="8606706" y="1445440"/>
              <a:ext cx="600075" cy="476250"/>
            </a:xfrm>
            <a:custGeom>
              <a:avLst/>
              <a:gdLst>
                <a:gd name="connsiteX0" fmla="*/ 585228 w 600075"/>
                <a:gd name="connsiteY0" fmla="*/ 381019 h 476250"/>
                <a:gd name="connsiteX1" fmla="*/ 528840 w 600075"/>
                <a:gd name="connsiteY1" fmla="*/ 374161 h 476250"/>
                <a:gd name="connsiteX2" fmla="*/ 68878 w 600075"/>
                <a:gd name="connsiteY2" fmla="*/ 5258 h 476250"/>
                <a:gd name="connsiteX3" fmla="*/ 35269 w 600075"/>
                <a:gd name="connsiteY3" fmla="*/ 8951 h 476250"/>
                <a:gd name="connsiteX4" fmla="*/ 30016 w 600075"/>
                <a:gd name="connsiteY4" fmla="*/ 24308 h 476250"/>
                <a:gd name="connsiteX5" fmla="*/ 30016 w 600075"/>
                <a:gd name="connsiteY5" fmla="*/ 228619 h 476250"/>
                <a:gd name="connsiteX6" fmla="*/ 5567 w 600075"/>
                <a:gd name="connsiteY6" fmla="*/ 300693 h 476250"/>
                <a:gd name="connsiteX7" fmla="*/ 77641 w 600075"/>
                <a:gd name="connsiteY7" fmla="*/ 325142 h 476250"/>
                <a:gd name="connsiteX8" fmla="*/ 102090 w 600075"/>
                <a:gd name="connsiteY8" fmla="*/ 253068 h 476250"/>
                <a:gd name="connsiteX9" fmla="*/ 77641 w 600075"/>
                <a:gd name="connsiteY9" fmla="*/ 228619 h 476250"/>
                <a:gd name="connsiteX10" fmla="*/ 77641 w 600075"/>
                <a:gd name="connsiteY10" fmla="*/ 73457 h 476250"/>
                <a:gd name="connsiteX11" fmla="*/ 499027 w 600075"/>
                <a:gd name="connsiteY11" fmla="*/ 411785 h 476250"/>
                <a:gd name="connsiteX12" fmla="*/ 539571 w 600075"/>
                <a:gd name="connsiteY12" fmla="*/ 476194 h 476250"/>
                <a:gd name="connsiteX13" fmla="*/ 603980 w 600075"/>
                <a:gd name="connsiteY13" fmla="*/ 435650 h 476250"/>
                <a:gd name="connsiteX14" fmla="*/ 584752 w 600075"/>
                <a:gd name="connsiteY14" fmla="*/ 381400 h 476250"/>
                <a:gd name="connsiteX15" fmla="*/ 53733 w 600075"/>
                <a:gd name="connsiteY15" fmla="*/ 293389 h 476250"/>
                <a:gd name="connsiteX16" fmla="*/ 37255 w 600075"/>
                <a:gd name="connsiteY16" fmla="*/ 276911 h 476250"/>
                <a:gd name="connsiteX17" fmla="*/ 53733 w 600075"/>
                <a:gd name="connsiteY17" fmla="*/ 260433 h 476250"/>
                <a:gd name="connsiteX18" fmla="*/ 70402 w 600075"/>
                <a:gd name="connsiteY18" fmla="*/ 277101 h 476250"/>
                <a:gd name="connsiteX19" fmla="*/ 53733 w 600075"/>
                <a:gd name="connsiteY19" fmla="*/ 293770 h 476250"/>
                <a:gd name="connsiteX20" fmla="*/ 551510 w 600075"/>
                <a:gd name="connsiteY20" fmla="*/ 439788 h 476250"/>
                <a:gd name="connsiteX21" fmla="*/ 535031 w 600075"/>
                <a:gd name="connsiteY21" fmla="*/ 423310 h 476250"/>
                <a:gd name="connsiteX22" fmla="*/ 551510 w 600075"/>
                <a:gd name="connsiteY22" fmla="*/ 406832 h 476250"/>
                <a:gd name="connsiteX23" fmla="*/ 567988 w 600075"/>
                <a:gd name="connsiteY23" fmla="*/ 423310 h 476250"/>
                <a:gd name="connsiteX24" fmla="*/ 551510 w 600075"/>
                <a:gd name="connsiteY24" fmla="*/ 439788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0075" h="476250">
                  <a:moveTo>
                    <a:pt x="585228" y="381019"/>
                  </a:moveTo>
                  <a:cubicBezTo>
                    <a:pt x="569249" y="368235"/>
                    <a:pt x="547417" y="365580"/>
                    <a:pt x="528840" y="374161"/>
                  </a:cubicBezTo>
                  <a:lnTo>
                    <a:pt x="68878" y="5258"/>
                  </a:lnTo>
                  <a:cubicBezTo>
                    <a:pt x="58577" y="-3003"/>
                    <a:pt x="43530" y="-1350"/>
                    <a:pt x="35269" y="8951"/>
                  </a:cubicBezTo>
                  <a:cubicBezTo>
                    <a:pt x="31781" y="13301"/>
                    <a:pt x="29923" y="18733"/>
                    <a:pt x="30016" y="24308"/>
                  </a:cubicBezTo>
                  <a:lnTo>
                    <a:pt x="30016" y="228619"/>
                  </a:lnTo>
                  <a:cubicBezTo>
                    <a:pt x="3362" y="241770"/>
                    <a:pt x="-7584" y="274039"/>
                    <a:pt x="5567" y="300693"/>
                  </a:cubicBezTo>
                  <a:cubicBezTo>
                    <a:pt x="18718" y="327347"/>
                    <a:pt x="50987" y="338293"/>
                    <a:pt x="77641" y="325142"/>
                  </a:cubicBezTo>
                  <a:cubicBezTo>
                    <a:pt x="104295" y="311990"/>
                    <a:pt x="115241" y="279722"/>
                    <a:pt x="102090" y="253068"/>
                  </a:cubicBezTo>
                  <a:cubicBezTo>
                    <a:pt x="96851" y="242451"/>
                    <a:pt x="88258" y="233858"/>
                    <a:pt x="77641" y="228619"/>
                  </a:cubicBezTo>
                  <a:lnTo>
                    <a:pt x="77641" y="73457"/>
                  </a:lnTo>
                  <a:lnTo>
                    <a:pt x="499027" y="411785"/>
                  </a:lnTo>
                  <a:cubicBezTo>
                    <a:pt x="492437" y="440767"/>
                    <a:pt x="510589" y="469604"/>
                    <a:pt x="539571" y="476194"/>
                  </a:cubicBezTo>
                  <a:cubicBezTo>
                    <a:pt x="568553" y="482784"/>
                    <a:pt x="597390" y="464632"/>
                    <a:pt x="603980" y="435650"/>
                  </a:cubicBezTo>
                  <a:cubicBezTo>
                    <a:pt x="608591" y="415370"/>
                    <a:pt x="601105" y="394249"/>
                    <a:pt x="584752" y="381400"/>
                  </a:cubicBezTo>
                  <a:close/>
                  <a:moveTo>
                    <a:pt x="53733" y="293389"/>
                  </a:moveTo>
                  <a:cubicBezTo>
                    <a:pt x="44632" y="293389"/>
                    <a:pt x="37255" y="286012"/>
                    <a:pt x="37255" y="276911"/>
                  </a:cubicBezTo>
                  <a:cubicBezTo>
                    <a:pt x="37255" y="267810"/>
                    <a:pt x="44632" y="260433"/>
                    <a:pt x="53733" y="260433"/>
                  </a:cubicBezTo>
                  <a:cubicBezTo>
                    <a:pt x="62939" y="260433"/>
                    <a:pt x="70402" y="267895"/>
                    <a:pt x="70402" y="277101"/>
                  </a:cubicBezTo>
                  <a:cubicBezTo>
                    <a:pt x="70402" y="286307"/>
                    <a:pt x="62939" y="293770"/>
                    <a:pt x="53733" y="293770"/>
                  </a:cubicBezTo>
                  <a:close/>
                  <a:moveTo>
                    <a:pt x="551510" y="439788"/>
                  </a:moveTo>
                  <a:cubicBezTo>
                    <a:pt x="542409" y="439788"/>
                    <a:pt x="535031" y="432411"/>
                    <a:pt x="535031" y="423310"/>
                  </a:cubicBezTo>
                  <a:cubicBezTo>
                    <a:pt x="535031" y="414209"/>
                    <a:pt x="542409" y="406832"/>
                    <a:pt x="551510" y="406832"/>
                  </a:cubicBezTo>
                  <a:cubicBezTo>
                    <a:pt x="560610" y="406832"/>
                    <a:pt x="567988" y="414209"/>
                    <a:pt x="567988" y="423310"/>
                  </a:cubicBezTo>
                  <a:cubicBezTo>
                    <a:pt x="567988" y="432411"/>
                    <a:pt x="560610" y="439788"/>
                    <a:pt x="551510" y="439788"/>
                  </a:cubicBezTo>
                  <a:close/>
                </a:path>
              </a:pathLst>
            </a:custGeom>
            <a:grpFill/>
            <a:ln w="9525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MX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</p:grpSp>
      <p:sp>
        <p:nvSpPr>
          <p:cNvPr id="14" name="Gráfico 648"/>
          <p:cNvSpPr/>
          <p:nvPr/>
        </p:nvSpPr>
        <p:spPr>
          <a:xfrm>
            <a:off x="838200" y="2466519"/>
            <a:ext cx="390450" cy="390450"/>
          </a:xfrm>
          <a:custGeom>
            <a:avLst/>
            <a:gdLst>
              <a:gd name="connsiteX0" fmla="*/ 190500 w 190500"/>
              <a:gd name="connsiteY0" fmla="*/ 49911 h 190500"/>
              <a:gd name="connsiteX1" fmla="*/ 189793 w 190500"/>
              <a:gd name="connsiteY1" fmla="*/ 46254 h 190500"/>
              <a:gd name="connsiteX2" fmla="*/ 187738 w 190500"/>
              <a:gd name="connsiteY2" fmla="*/ 43148 h 190500"/>
              <a:gd name="connsiteX3" fmla="*/ 147352 w 190500"/>
              <a:gd name="connsiteY3" fmla="*/ 2762 h 190500"/>
              <a:gd name="connsiteX4" fmla="*/ 144246 w 190500"/>
              <a:gd name="connsiteY4" fmla="*/ 707 h 190500"/>
              <a:gd name="connsiteX5" fmla="*/ 140589 w 190500"/>
              <a:gd name="connsiteY5" fmla="*/ 0 h 190500"/>
              <a:gd name="connsiteX6" fmla="*/ 136932 w 190500"/>
              <a:gd name="connsiteY6" fmla="*/ 707 h 190500"/>
              <a:gd name="connsiteX7" fmla="*/ 133826 w 190500"/>
              <a:gd name="connsiteY7" fmla="*/ 2762 h 190500"/>
              <a:gd name="connsiteX8" fmla="*/ 106870 w 190500"/>
              <a:gd name="connsiteY8" fmla="*/ 29718 h 190500"/>
              <a:gd name="connsiteX9" fmla="*/ 2762 w 190500"/>
              <a:gd name="connsiteY9" fmla="*/ 133826 h 190500"/>
              <a:gd name="connsiteX10" fmla="*/ 707 w 190500"/>
              <a:gd name="connsiteY10" fmla="*/ 136932 h 190500"/>
              <a:gd name="connsiteX11" fmla="*/ 0 w 190500"/>
              <a:gd name="connsiteY11" fmla="*/ 140589 h 190500"/>
              <a:gd name="connsiteX12" fmla="*/ 0 w 190500"/>
              <a:gd name="connsiteY12" fmla="*/ 180975 h 190500"/>
              <a:gd name="connsiteX13" fmla="*/ 2790 w 190500"/>
              <a:gd name="connsiteY13" fmla="*/ 187710 h 190500"/>
              <a:gd name="connsiteX14" fmla="*/ 9525 w 190500"/>
              <a:gd name="connsiteY14" fmla="*/ 190500 h 190500"/>
              <a:gd name="connsiteX15" fmla="*/ 49911 w 190500"/>
              <a:gd name="connsiteY15" fmla="*/ 190500 h 190500"/>
              <a:gd name="connsiteX16" fmla="*/ 53824 w 190500"/>
              <a:gd name="connsiteY16" fmla="*/ 189888 h 190500"/>
              <a:gd name="connsiteX17" fmla="*/ 57150 w 190500"/>
              <a:gd name="connsiteY17" fmla="*/ 187738 h 190500"/>
              <a:gd name="connsiteX18" fmla="*/ 160687 w 190500"/>
              <a:gd name="connsiteY18" fmla="*/ 83629 h 190500"/>
              <a:gd name="connsiteX19" fmla="*/ 187738 w 190500"/>
              <a:gd name="connsiteY19" fmla="*/ 57150 h 190500"/>
              <a:gd name="connsiteX20" fmla="*/ 189833 w 190500"/>
              <a:gd name="connsiteY20" fmla="*/ 54007 h 190500"/>
              <a:gd name="connsiteX21" fmla="*/ 189833 w 190500"/>
              <a:gd name="connsiteY21" fmla="*/ 51721 h 190500"/>
              <a:gd name="connsiteX22" fmla="*/ 189833 w 190500"/>
              <a:gd name="connsiteY22" fmla="*/ 50387 h 190500"/>
              <a:gd name="connsiteX23" fmla="*/ 190500 w 190500"/>
              <a:gd name="connsiteY23" fmla="*/ 49911 h 190500"/>
              <a:gd name="connsiteX24" fmla="*/ 46006 w 190500"/>
              <a:gd name="connsiteY24" fmla="*/ 171450 h 190500"/>
              <a:gd name="connsiteX25" fmla="*/ 19050 w 190500"/>
              <a:gd name="connsiteY25" fmla="*/ 171450 h 190500"/>
              <a:gd name="connsiteX26" fmla="*/ 19050 w 190500"/>
              <a:gd name="connsiteY26" fmla="*/ 144494 h 190500"/>
              <a:gd name="connsiteX27" fmla="*/ 113633 w 190500"/>
              <a:gd name="connsiteY27" fmla="*/ 49911 h 190500"/>
              <a:gd name="connsiteX28" fmla="*/ 140589 w 190500"/>
              <a:gd name="connsiteY28" fmla="*/ 76867 h 190500"/>
              <a:gd name="connsiteX29" fmla="*/ 46006 w 190500"/>
              <a:gd name="connsiteY29" fmla="*/ 171450 h 190500"/>
              <a:gd name="connsiteX30" fmla="*/ 154019 w 190500"/>
              <a:gd name="connsiteY30" fmla="*/ 63437 h 190500"/>
              <a:gd name="connsiteX31" fmla="*/ 127063 w 190500"/>
              <a:gd name="connsiteY31" fmla="*/ 36481 h 190500"/>
              <a:gd name="connsiteX32" fmla="*/ 140589 w 190500"/>
              <a:gd name="connsiteY32" fmla="*/ 23051 h 190500"/>
              <a:gd name="connsiteX33" fmla="*/ 167449 w 190500"/>
              <a:gd name="connsiteY33" fmla="*/ 49911 h 190500"/>
              <a:gd name="connsiteX34" fmla="*/ 154019 w 190500"/>
              <a:gd name="connsiteY34" fmla="*/ 63437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90500" h="190500">
                <a:moveTo>
                  <a:pt x="190500" y="49911"/>
                </a:moveTo>
                <a:cubicBezTo>
                  <a:pt x="190508" y="48658"/>
                  <a:pt x="190268" y="47415"/>
                  <a:pt x="189793" y="46254"/>
                </a:cubicBezTo>
                <a:cubicBezTo>
                  <a:pt x="189319" y="45094"/>
                  <a:pt x="188621" y="44038"/>
                  <a:pt x="187738" y="43148"/>
                </a:cubicBezTo>
                <a:lnTo>
                  <a:pt x="147352" y="2762"/>
                </a:lnTo>
                <a:cubicBezTo>
                  <a:pt x="146462" y="1880"/>
                  <a:pt x="145407" y="1181"/>
                  <a:pt x="144246" y="707"/>
                </a:cubicBezTo>
                <a:cubicBezTo>
                  <a:pt x="143085" y="233"/>
                  <a:pt x="141842" y="-7"/>
                  <a:pt x="140589" y="0"/>
                </a:cubicBezTo>
                <a:cubicBezTo>
                  <a:pt x="139335" y="-7"/>
                  <a:pt x="138092" y="233"/>
                  <a:pt x="136932" y="707"/>
                </a:cubicBezTo>
                <a:cubicBezTo>
                  <a:pt x="135772" y="1181"/>
                  <a:pt x="134717" y="1880"/>
                  <a:pt x="133826" y="2762"/>
                </a:cubicBezTo>
                <a:lnTo>
                  <a:pt x="106870" y="29718"/>
                </a:lnTo>
                <a:lnTo>
                  <a:pt x="2762" y="133826"/>
                </a:lnTo>
                <a:cubicBezTo>
                  <a:pt x="1880" y="134717"/>
                  <a:pt x="1181" y="135772"/>
                  <a:pt x="707" y="136932"/>
                </a:cubicBezTo>
                <a:cubicBezTo>
                  <a:pt x="233" y="138092"/>
                  <a:pt x="-7" y="139335"/>
                  <a:pt x="0" y="140589"/>
                </a:cubicBezTo>
                <a:lnTo>
                  <a:pt x="0" y="180975"/>
                </a:lnTo>
                <a:cubicBezTo>
                  <a:pt x="0" y="183501"/>
                  <a:pt x="1004" y="185924"/>
                  <a:pt x="2790" y="187710"/>
                </a:cubicBezTo>
                <a:cubicBezTo>
                  <a:pt x="4576" y="189497"/>
                  <a:pt x="6999" y="190500"/>
                  <a:pt x="9525" y="190500"/>
                </a:cubicBezTo>
                <a:lnTo>
                  <a:pt x="49911" y="190500"/>
                </a:lnTo>
                <a:cubicBezTo>
                  <a:pt x="51244" y="190572"/>
                  <a:pt x="52577" y="190364"/>
                  <a:pt x="53824" y="189888"/>
                </a:cubicBezTo>
                <a:cubicBezTo>
                  <a:pt x="55071" y="189412"/>
                  <a:pt x="56204" y="188680"/>
                  <a:pt x="57150" y="187738"/>
                </a:cubicBezTo>
                <a:lnTo>
                  <a:pt x="160687" y="83629"/>
                </a:lnTo>
                <a:lnTo>
                  <a:pt x="187738" y="57150"/>
                </a:lnTo>
                <a:cubicBezTo>
                  <a:pt x="188607" y="56227"/>
                  <a:pt x="189316" y="55164"/>
                  <a:pt x="189833" y="54007"/>
                </a:cubicBezTo>
                <a:cubicBezTo>
                  <a:pt x="189926" y="53248"/>
                  <a:pt x="189926" y="52480"/>
                  <a:pt x="189833" y="51721"/>
                </a:cubicBezTo>
                <a:cubicBezTo>
                  <a:pt x="189878" y="51278"/>
                  <a:pt x="189878" y="50831"/>
                  <a:pt x="189833" y="50387"/>
                </a:cubicBezTo>
                <a:lnTo>
                  <a:pt x="190500" y="49911"/>
                </a:lnTo>
                <a:close/>
                <a:moveTo>
                  <a:pt x="46006" y="171450"/>
                </a:moveTo>
                <a:lnTo>
                  <a:pt x="19050" y="171450"/>
                </a:lnTo>
                <a:lnTo>
                  <a:pt x="19050" y="144494"/>
                </a:lnTo>
                <a:lnTo>
                  <a:pt x="113633" y="49911"/>
                </a:lnTo>
                <a:lnTo>
                  <a:pt x="140589" y="76867"/>
                </a:lnTo>
                <a:lnTo>
                  <a:pt x="46006" y="171450"/>
                </a:lnTo>
                <a:close/>
                <a:moveTo>
                  <a:pt x="154019" y="63437"/>
                </a:moveTo>
                <a:lnTo>
                  <a:pt x="127063" y="36481"/>
                </a:lnTo>
                <a:lnTo>
                  <a:pt x="140589" y="23051"/>
                </a:lnTo>
                <a:lnTo>
                  <a:pt x="167449" y="49911"/>
                </a:lnTo>
                <a:lnTo>
                  <a:pt x="154019" y="63437"/>
                </a:ln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5" name="Gráfico 635"/>
          <p:cNvSpPr/>
          <p:nvPr/>
        </p:nvSpPr>
        <p:spPr>
          <a:xfrm>
            <a:off x="843547" y="1378116"/>
            <a:ext cx="390456" cy="390450"/>
          </a:xfrm>
          <a:custGeom>
            <a:avLst/>
            <a:gdLst>
              <a:gd name="connsiteX0" fmla="*/ 180730 w 180975"/>
              <a:gd name="connsiteY0" fmla="*/ 140820 h 180975"/>
              <a:gd name="connsiteX1" fmla="*/ 161013 w 180975"/>
              <a:gd name="connsiteY1" fmla="*/ 120627 h 180975"/>
              <a:gd name="connsiteX2" fmla="*/ 145652 w 180975"/>
              <a:gd name="connsiteY2" fmla="*/ 112957 h 180975"/>
              <a:gd name="connsiteX3" fmla="*/ 128628 w 180975"/>
              <a:gd name="connsiteY3" fmla="*/ 115198 h 180975"/>
              <a:gd name="connsiteX4" fmla="*/ 120056 w 180975"/>
              <a:gd name="connsiteY4" fmla="*/ 106626 h 180975"/>
              <a:gd name="connsiteX5" fmla="*/ 132967 w 180975"/>
              <a:gd name="connsiteY5" fmla="*/ 59542 h 180975"/>
              <a:gd name="connsiteX6" fmla="*/ 110335 w 180975"/>
              <a:gd name="connsiteY6" fmla="*/ 16283 h 180975"/>
              <a:gd name="connsiteX7" fmla="*/ 64293 w 180975"/>
              <a:gd name="connsiteY7" fmla="*/ 43 h 180975"/>
              <a:gd name="connsiteX8" fmla="*/ 19529 w 180975"/>
              <a:gd name="connsiteY8" fmla="*/ 19529 h 180975"/>
              <a:gd name="connsiteX9" fmla="*/ 43 w 180975"/>
              <a:gd name="connsiteY9" fmla="*/ 64293 h 180975"/>
              <a:gd name="connsiteX10" fmla="*/ 16283 w 180975"/>
              <a:gd name="connsiteY10" fmla="*/ 110335 h 180975"/>
              <a:gd name="connsiteX11" fmla="*/ 59542 w 180975"/>
              <a:gd name="connsiteY11" fmla="*/ 132967 h 180975"/>
              <a:gd name="connsiteX12" fmla="*/ 106626 w 180975"/>
              <a:gd name="connsiteY12" fmla="*/ 120056 h 180975"/>
              <a:gd name="connsiteX13" fmla="*/ 115103 w 180975"/>
              <a:gd name="connsiteY13" fmla="*/ 128533 h 180975"/>
              <a:gd name="connsiteX14" fmla="*/ 112323 w 180975"/>
              <a:gd name="connsiteY14" fmla="*/ 145824 h 180975"/>
              <a:gd name="connsiteX15" fmla="*/ 120151 w 180975"/>
              <a:gd name="connsiteY15" fmla="*/ 161490 h 180975"/>
              <a:gd name="connsiteX16" fmla="*/ 140344 w 180975"/>
              <a:gd name="connsiteY16" fmla="*/ 181683 h 180975"/>
              <a:gd name="connsiteX17" fmla="*/ 160537 w 180975"/>
              <a:gd name="connsiteY17" fmla="*/ 190039 h 180975"/>
              <a:gd name="connsiteX18" fmla="*/ 180730 w 180975"/>
              <a:gd name="connsiteY18" fmla="*/ 181683 h 180975"/>
              <a:gd name="connsiteX19" fmla="*/ 187091 w 180975"/>
              <a:gd name="connsiteY19" fmla="*/ 172335 h 180975"/>
              <a:gd name="connsiteX20" fmla="*/ 189327 w 180975"/>
              <a:gd name="connsiteY20" fmla="*/ 161252 h 180975"/>
              <a:gd name="connsiteX21" fmla="*/ 187091 w 180975"/>
              <a:gd name="connsiteY21" fmla="*/ 150168 h 180975"/>
              <a:gd name="connsiteX22" fmla="*/ 180730 w 180975"/>
              <a:gd name="connsiteY22" fmla="*/ 140820 h 180975"/>
              <a:gd name="connsiteX23" fmla="*/ 99958 w 180975"/>
              <a:gd name="connsiteY23" fmla="*/ 100434 h 180975"/>
              <a:gd name="connsiteX24" fmla="*/ 75571 w 180975"/>
              <a:gd name="connsiteY24" fmla="*/ 113434 h 180975"/>
              <a:gd name="connsiteX25" fmla="*/ 48072 w 180975"/>
              <a:gd name="connsiteY25" fmla="*/ 110704 h 180975"/>
              <a:gd name="connsiteX26" fmla="*/ 26718 w 180975"/>
              <a:gd name="connsiteY26" fmla="*/ 93162 h 180975"/>
              <a:gd name="connsiteX27" fmla="*/ 18700 w 180975"/>
              <a:gd name="connsiteY27" fmla="*/ 66716 h 180975"/>
              <a:gd name="connsiteX28" fmla="*/ 26718 w 180975"/>
              <a:gd name="connsiteY28" fmla="*/ 40269 h 180975"/>
              <a:gd name="connsiteX29" fmla="*/ 48072 w 180975"/>
              <a:gd name="connsiteY29" fmla="*/ 22728 h 180975"/>
              <a:gd name="connsiteX30" fmla="*/ 75571 w 180975"/>
              <a:gd name="connsiteY30" fmla="*/ 19997 h 180975"/>
              <a:gd name="connsiteX31" fmla="*/ 99958 w 180975"/>
              <a:gd name="connsiteY31" fmla="*/ 32997 h 180975"/>
              <a:gd name="connsiteX32" fmla="*/ 110313 w 180975"/>
              <a:gd name="connsiteY32" fmla="*/ 48463 h 180975"/>
              <a:gd name="connsiteX33" fmla="*/ 113949 w 180975"/>
              <a:gd name="connsiteY33" fmla="*/ 66716 h 180975"/>
              <a:gd name="connsiteX34" fmla="*/ 110313 w 180975"/>
              <a:gd name="connsiteY34" fmla="*/ 84969 h 180975"/>
              <a:gd name="connsiteX35" fmla="*/ 99958 w 180975"/>
              <a:gd name="connsiteY35" fmla="*/ 100434 h 180975"/>
              <a:gd name="connsiteX36" fmla="*/ 167300 w 180975"/>
              <a:gd name="connsiteY36" fmla="*/ 167776 h 180975"/>
              <a:gd name="connsiteX37" fmla="*/ 164201 w 180975"/>
              <a:gd name="connsiteY37" fmla="*/ 169861 h 180975"/>
              <a:gd name="connsiteX38" fmla="*/ 160537 w 180975"/>
              <a:gd name="connsiteY38" fmla="*/ 170594 h 180975"/>
              <a:gd name="connsiteX39" fmla="*/ 156874 w 180975"/>
              <a:gd name="connsiteY39" fmla="*/ 169861 h 180975"/>
              <a:gd name="connsiteX40" fmla="*/ 153774 w 180975"/>
              <a:gd name="connsiteY40" fmla="*/ 167776 h 180975"/>
              <a:gd name="connsiteX41" fmla="*/ 133581 w 180975"/>
              <a:gd name="connsiteY41" fmla="*/ 147583 h 180975"/>
              <a:gd name="connsiteX42" fmla="*/ 131496 w 180975"/>
              <a:gd name="connsiteY42" fmla="*/ 144484 h 180975"/>
              <a:gd name="connsiteX43" fmla="*/ 130764 w 180975"/>
              <a:gd name="connsiteY43" fmla="*/ 140820 h 180975"/>
              <a:gd name="connsiteX44" fmla="*/ 131496 w 180975"/>
              <a:gd name="connsiteY44" fmla="*/ 137157 h 180975"/>
              <a:gd name="connsiteX45" fmla="*/ 133581 w 180975"/>
              <a:gd name="connsiteY45" fmla="*/ 134058 h 180975"/>
              <a:gd name="connsiteX46" fmla="*/ 136681 w 180975"/>
              <a:gd name="connsiteY46" fmla="*/ 131973 h 180975"/>
              <a:gd name="connsiteX47" fmla="*/ 140344 w 180975"/>
              <a:gd name="connsiteY47" fmla="*/ 131240 h 180975"/>
              <a:gd name="connsiteX48" fmla="*/ 144008 w 180975"/>
              <a:gd name="connsiteY48" fmla="*/ 131973 h 180975"/>
              <a:gd name="connsiteX49" fmla="*/ 147107 w 180975"/>
              <a:gd name="connsiteY49" fmla="*/ 134058 h 180975"/>
              <a:gd name="connsiteX50" fmla="*/ 167300 w 180975"/>
              <a:gd name="connsiteY50" fmla="*/ 154251 h 180975"/>
              <a:gd name="connsiteX51" fmla="*/ 169385 w 180975"/>
              <a:gd name="connsiteY51" fmla="*/ 157350 h 180975"/>
              <a:gd name="connsiteX52" fmla="*/ 170117 w 180975"/>
              <a:gd name="connsiteY52" fmla="*/ 161013 h 180975"/>
              <a:gd name="connsiteX53" fmla="*/ 169385 w 180975"/>
              <a:gd name="connsiteY53" fmla="*/ 164677 h 180975"/>
              <a:gd name="connsiteX54" fmla="*/ 167300 w 180975"/>
              <a:gd name="connsiteY54" fmla="*/ 167776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80975" h="180975">
                <a:moveTo>
                  <a:pt x="180730" y="140820"/>
                </a:moveTo>
                <a:lnTo>
                  <a:pt x="161013" y="120627"/>
                </a:lnTo>
                <a:cubicBezTo>
                  <a:pt x="156772" y="116596"/>
                  <a:pt x="151423" y="113925"/>
                  <a:pt x="145652" y="112957"/>
                </a:cubicBezTo>
                <a:cubicBezTo>
                  <a:pt x="139880" y="111990"/>
                  <a:pt x="133952" y="112770"/>
                  <a:pt x="128628" y="115198"/>
                </a:cubicBezTo>
                <a:lnTo>
                  <a:pt x="120056" y="106626"/>
                </a:lnTo>
                <a:cubicBezTo>
                  <a:pt x="130157" y="93128"/>
                  <a:pt x="134771" y="76305"/>
                  <a:pt x="132967" y="59542"/>
                </a:cubicBezTo>
                <a:cubicBezTo>
                  <a:pt x="131164" y="42779"/>
                  <a:pt x="123077" y="27323"/>
                  <a:pt x="110335" y="16283"/>
                </a:cubicBezTo>
                <a:cubicBezTo>
                  <a:pt x="97593" y="5243"/>
                  <a:pt x="81142" y="-560"/>
                  <a:pt x="64293" y="43"/>
                </a:cubicBezTo>
                <a:cubicBezTo>
                  <a:pt x="47445" y="645"/>
                  <a:pt x="31450" y="7607"/>
                  <a:pt x="19529" y="19529"/>
                </a:cubicBezTo>
                <a:cubicBezTo>
                  <a:pt x="7607" y="31450"/>
                  <a:pt x="645" y="47445"/>
                  <a:pt x="43" y="64293"/>
                </a:cubicBezTo>
                <a:cubicBezTo>
                  <a:pt x="-560" y="81142"/>
                  <a:pt x="5243" y="97593"/>
                  <a:pt x="16283" y="110335"/>
                </a:cubicBezTo>
                <a:cubicBezTo>
                  <a:pt x="27323" y="123077"/>
                  <a:pt x="42780" y="131164"/>
                  <a:pt x="59542" y="132967"/>
                </a:cubicBezTo>
                <a:cubicBezTo>
                  <a:pt x="76305" y="134771"/>
                  <a:pt x="93128" y="130157"/>
                  <a:pt x="106626" y="120056"/>
                </a:cubicBezTo>
                <a:lnTo>
                  <a:pt x="115103" y="128533"/>
                </a:lnTo>
                <a:cubicBezTo>
                  <a:pt x="112389" y="133863"/>
                  <a:pt x="111417" y="139912"/>
                  <a:pt x="112323" y="145824"/>
                </a:cubicBezTo>
                <a:cubicBezTo>
                  <a:pt x="113227" y="151736"/>
                  <a:pt x="115966" y="157216"/>
                  <a:pt x="120151" y="161490"/>
                </a:cubicBezTo>
                <a:lnTo>
                  <a:pt x="140344" y="181683"/>
                </a:lnTo>
                <a:cubicBezTo>
                  <a:pt x="145702" y="187034"/>
                  <a:pt x="152965" y="190039"/>
                  <a:pt x="160537" y="190039"/>
                </a:cubicBezTo>
                <a:cubicBezTo>
                  <a:pt x="168110" y="190039"/>
                  <a:pt x="175372" y="187034"/>
                  <a:pt x="180730" y="181683"/>
                </a:cubicBezTo>
                <a:cubicBezTo>
                  <a:pt x="183452" y="179021"/>
                  <a:pt x="185615" y="175843"/>
                  <a:pt x="187091" y="172335"/>
                </a:cubicBezTo>
                <a:cubicBezTo>
                  <a:pt x="188567" y="168826"/>
                  <a:pt x="189327" y="165058"/>
                  <a:pt x="189327" y="161252"/>
                </a:cubicBezTo>
                <a:cubicBezTo>
                  <a:pt x="189327" y="157445"/>
                  <a:pt x="188567" y="153676"/>
                  <a:pt x="187091" y="150168"/>
                </a:cubicBezTo>
                <a:cubicBezTo>
                  <a:pt x="185615" y="146659"/>
                  <a:pt x="183452" y="143482"/>
                  <a:pt x="180730" y="140820"/>
                </a:cubicBezTo>
                <a:close/>
                <a:moveTo>
                  <a:pt x="99958" y="100434"/>
                </a:moveTo>
                <a:cubicBezTo>
                  <a:pt x="93293" y="107083"/>
                  <a:pt x="84807" y="111606"/>
                  <a:pt x="75571" y="113434"/>
                </a:cubicBezTo>
                <a:cubicBezTo>
                  <a:pt x="66337" y="115262"/>
                  <a:pt x="56767" y="114312"/>
                  <a:pt x="48072" y="110704"/>
                </a:cubicBezTo>
                <a:cubicBezTo>
                  <a:pt x="39376" y="107096"/>
                  <a:pt x="31945" y="100992"/>
                  <a:pt x="26718" y="93162"/>
                </a:cubicBezTo>
                <a:cubicBezTo>
                  <a:pt x="21490" y="85334"/>
                  <a:pt x="18700" y="76130"/>
                  <a:pt x="18700" y="66716"/>
                </a:cubicBezTo>
                <a:cubicBezTo>
                  <a:pt x="18700" y="57302"/>
                  <a:pt x="21490" y="48099"/>
                  <a:pt x="26718" y="40269"/>
                </a:cubicBezTo>
                <a:cubicBezTo>
                  <a:pt x="31945" y="32440"/>
                  <a:pt x="39376" y="26336"/>
                  <a:pt x="48072" y="22728"/>
                </a:cubicBezTo>
                <a:cubicBezTo>
                  <a:pt x="56767" y="19119"/>
                  <a:pt x="66337" y="18169"/>
                  <a:pt x="75571" y="19997"/>
                </a:cubicBezTo>
                <a:cubicBezTo>
                  <a:pt x="84807" y="21825"/>
                  <a:pt x="93293" y="26349"/>
                  <a:pt x="99958" y="32997"/>
                </a:cubicBezTo>
                <a:cubicBezTo>
                  <a:pt x="104393" y="37421"/>
                  <a:pt x="107913" y="42677"/>
                  <a:pt x="110313" y="48463"/>
                </a:cubicBezTo>
                <a:cubicBezTo>
                  <a:pt x="112714" y="54249"/>
                  <a:pt x="113949" y="60451"/>
                  <a:pt x="113949" y="66716"/>
                </a:cubicBezTo>
                <a:cubicBezTo>
                  <a:pt x="113949" y="72980"/>
                  <a:pt x="112714" y="79183"/>
                  <a:pt x="110313" y="84969"/>
                </a:cubicBezTo>
                <a:cubicBezTo>
                  <a:pt x="107913" y="90755"/>
                  <a:pt x="104393" y="96010"/>
                  <a:pt x="99958" y="100434"/>
                </a:cubicBezTo>
                <a:close/>
                <a:moveTo>
                  <a:pt x="167300" y="167776"/>
                </a:moveTo>
                <a:cubicBezTo>
                  <a:pt x="166414" y="168669"/>
                  <a:pt x="165361" y="169377"/>
                  <a:pt x="164201" y="169861"/>
                </a:cubicBezTo>
                <a:cubicBezTo>
                  <a:pt x="163039" y="170344"/>
                  <a:pt x="161795" y="170594"/>
                  <a:pt x="160537" y="170594"/>
                </a:cubicBezTo>
                <a:cubicBezTo>
                  <a:pt x="159280" y="170594"/>
                  <a:pt x="158035" y="170344"/>
                  <a:pt x="156874" y="169861"/>
                </a:cubicBezTo>
                <a:cubicBezTo>
                  <a:pt x="155714" y="169377"/>
                  <a:pt x="154660" y="168669"/>
                  <a:pt x="153774" y="167776"/>
                </a:cubicBezTo>
                <a:lnTo>
                  <a:pt x="133581" y="147583"/>
                </a:lnTo>
                <a:cubicBezTo>
                  <a:pt x="132689" y="146697"/>
                  <a:pt x="131980" y="145644"/>
                  <a:pt x="131496" y="144484"/>
                </a:cubicBezTo>
                <a:cubicBezTo>
                  <a:pt x="131013" y="143323"/>
                  <a:pt x="130764" y="142078"/>
                  <a:pt x="130764" y="140820"/>
                </a:cubicBezTo>
                <a:cubicBezTo>
                  <a:pt x="130764" y="139563"/>
                  <a:pt x="131013" y="138318"/>
                  <a:pt x="131496" y="137157"/>
                </a:cubicBezTo>
                <a:cubicBezTo>
                  <a:pt x="131980" y="135996"/>
                  <a:pt x="132689" y="134944"/>
                  <a:pt x="133581" y="134058"/>
                </a:cubicBezTo>
                <a:cubicBezTo>
                  <a:pt x="134467" y="133165"/>
                  <a:pt x="135521" y="132457"/>
                  <a:pt x="136681" y="131973"/>
                </a:cubicBezTo>
                <a:cubicBezTo>
                  <a:pt x="137842" y="131489"/>
                  <a:pt x="139087" y="131240"/>
                  <a:pt x="140344" y="131240"/>
                </a:cubicBezTo>
                <a:cubicBezTo>
                  <a:pt x="141602" y="131240"/>
                  <a:pt x="142846" y="131489"/>
                  <a:pt x="144008" y="131973"/>
                </a:cubicBezTo>
                <a:cubicBezTo>
                  <a:pt x="145168" y="132457"/>
                  <a:pt x="146221" y="133165"/>
                  <a:pt x="147107" y="134058"/>
                </a:cubicBezTo>
                <a:lnTo>
                  <a:pt x="167300" y="154251"/>
                </a:lnTo>
                <a:cubicBezTo>
                  <a:pt x="168192" y="155136"/>
                  <a:pt x="168901" y="156190"/>
                  <a:pt x="169385" y="157350"/>
                </a:cubicBezTo>
                <a:cubicBezTo>
                  <a:pt x="169868" y="158511"/>
                  <a:pt x="170117" y="159756"/>
                  <a:pt x="170117" y="161013"/>
                </a:cubicBezTo>
                <a:cubicBezTo>
                  <a:pt x="170117" y="162271"/>
                  <a:pt x="169868" y="163516"/>
                  <a:pt x="169385" y="164677"/>
                </a:cubicBezTo>
                <a:cubicBezTo>
                  <a:pt x="168901" y="165837"/>
                  <a:pt x="168192" y="166890"/>
                  <a:pt x="167300" y="167776"/>
                </a:cubicBez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16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914253" y="5846568"/>
            <a:ext cx="1198888" cy="9008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94DB2F5-D0E5-02F3-40A6-3A619163C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E99399-8DA0-DC17-287B-1BD59D11D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TAREAS DE INVESTIGACIÓN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6CEC2F2-74C5-27DB-5781-0B8A01AAEC62}"/>
              </a:ext>
            </a:extLst>
          </p:cNvPr>
          <p:cNvSpPr txBox="1"/>
          <p:nvPr/>
        </p:nvSpPr>
        <p:spPr>
          <a:xfrm>
            <a:off x="595604" y="1443841"/>
            <a:ext cx="1100079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s-ES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Elaboración del estado del arte de los sistemas de recomendación y los principales conceptos y elementos teóricos del tema.</a:t>
            </a:r>
            <a:endParaRPr lang="es-ES" sz="2800" b="0" i="0" baseline="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ES" altLang="es-ES" sz="2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kumimoji="0" lang="es-ES" altLang="es-ES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b="0" i="0" baseline="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Descripción y modelación</a:t>
            </a:r>
            <a:r>
              <a:rPr lang="es-ES" sz="2800" b="0" i="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los artefactos generados durante el desarrollo de la solución propuesta.</a:t>
            </a:r>
            <a:br>
              <a:rPr lang="es-ES" sz="2800" b="0" i="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2800" b="0" i="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s-ES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Implementación de las principales funcionalidades de la solución informática propuesta.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ES" altLang="es-ES" sz="24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40217" y="5783491"/>
            <a:ext cx="1198888" cy="9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4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1721757-6799-EF04-FD18-751D689AA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0230A8-FC5E-5407-C5AE-118067CB8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TAREAS DE INVESTIGACIÓN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61F658E-A8AD-CA5E-90DE-A5A5D1310A1A}"/>
              </a:ext>
            </a:extLst>
          </p:cNvPr>
          <p:cNvSpPr txBox="1"/>
          <p:nvPr/>
        </p:nvSpPr>
        <p:spPr>
          <a:xfrm>
            <a:off x="838200" y="1504187"/>
            <a:ext cx="104732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s-ES" altLang="es-ES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Integración del sistema de recomendación con las plataformas del proyecto Z17.</a:t>
            </a:r>
          </a:p>
          <a:p>
            <a:pPr marL="342900" lvl="0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s-ES" altLang="es-ES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s-ES" altLang="es-ES" sz="2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Análisis de los resultados arrojados de las pruebas realizadas para evaluar el rendimiento y precisión del sistema de recomendación.</a:t>
            </a:r>
          </a:p>
        </p:txBody>
      </p:sp>
      <p:pic>
        <p:nvPicPr>
          <p:cNvPr id="4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81781" y="5821630"/>
            <a:ext cx="1198888" cy="9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01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51DBD411-A4F1-7C87-0AA4-5A5D657C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148782" cy="825046"/>
          </a:xfrm>
        </p:spPr>
        <p:txBody>
          <a:bodyPr>
            <a:normAutofit fontScale="90000"/>
          </a:bodyPr>
          <a:lstStyle/>
          <a:p>
            <a:r>
              <a:rPr lang="es-E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ESTUDIO DE SOLUCIONES SIMILARES</a:t>
            </a:r>
            <a:endParaRPr lang="es-E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62" y="1379594"/>
            <a:ext cx="633649" cy="41403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62" y="2078788"/>
            <a:ext cx="633649" cy="59580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04789"/>
            <a:ext cx="679156" cy="612197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791383" y="1331913"/>
            <a:ext cx="6544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Sistema de recomendación de </a:t>
            </a:r>
            <a:r>
              <a:rPr lang="es-E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Youtube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1791383" y="2110038"/>
            <a:ext cx="6242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Sistema de recomendación de </a:t>
            </a:r>
            <a:r>
              <a:rPr lang="es-E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Netflix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791383" y="2929502"/>
            <a:ext cx="81612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Sistema de recomendación de Google Play Store.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776879" y="3707627"/>
            <a:ext cx="917571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Requieren licencias costosas.</a:t>
            </a:r>
          </a:p>
          <a:p>
            <a:endParaRPr lang="es-ES" sz="2400" dirty="0">
              <a:solidFill>
                <a:schemeClr val="tx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L</a:t>
            </a:r>
            <a:r>
              <a:rPr lang="es-ES" sz="2400" dirty="0" smtClean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imitan </a:t>
            </a:r>
            <a:r>
              <a:rPr lang="es-ES" sz="2400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la personalización y adaptación a necesidades </a:t>
            </a:r>
            <a:r>
              <a:rPr lang="es-ES" sz="2400" dirty="0" smtClean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particulares.</a:t>
            </a:r>
          </a:p>
          <a:p>
            <a:endParaRPr lang="es-ES" sz="2400" dirty="0" smtClean="0">
              <a:solidFill>
                <a:schemeClr val="tx2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Son sistemas </a:t>
            </a:r>
            <a:r>
              <a:rPr lang="es-ES" sz="2400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propietarios, lo que restringe el acceso al código fuente y dificulta su integración con otras herramientas o la implementación de mejoras.</a:t>
            </a:r>
            <a:endParaRPr lang="es-ES" sz="2400" dirty="0">
              <a:solidFill>
                <a:schemeClr val="tx2"/>
              </a:solidFill>
            </a:endParaRPr>
          </a:p>
        </p:txBody>
      </p:sp>
      <p:pic>
        <p:nvPicPr>
          <p:cNvPr id="10" name="Graphic 6" descr="Man carrying laptop">
            <a:extLst>
              <a:ext uri="{FF2B5EF4-FFF2-40B4-BE49-F238E27FC236}">
                <a16:creationId xmlns:a16="http://schemas.microsoft.com/office/drawing/2014/main" xmlns="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789562" y="5853717"/>
            <a:ext cx="1198888" cy="9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90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se">
  <a:themeElements>
    <a:clrScheme name="20 UCI con tablas">
      <a:dk1>
        <a:srgbClr val="041A59"/>
      </a:dk1>
      <a:lt1>
        <a:sysClr val="window" lastClr="FFFFFF"/>
      </a:lt1>
      <a:dk2>
        <a:srgbClr val="000000"/>
      </a:dk2>
      <a:lt2>
        <a:srgbClr val="E7E6E6"/>
      </a:lt2>
      <a:accent1>
        <a:srgbClr val="F99E0D"/>
      </a:accent1>
      <a:accent2>
        <a:srgbClr val="CE002A"/>
      </a:accent2>
      <a:accent3>
        <a:srgbClr val="FF661A"/>
      </a:accent3>
      <a:accent4>
        <a:srgbClr val="5E9900"/>
      </a:accent4>
      <a:accent5>
        <a:srgbClr val="E000E0"/>
      </a:accent5>
      <a:accent6>
        <a:srgbClr val="22B260"/>
      </a:accent6>
      <a:hlink>
        <a:srgbClr val="1D71AE"/>
      </a:hlink>
      <a:folHlink>
        <a:srgbClr val="F99E0D"/>
      </a:folHlink>
    </a:clrScheme>
    <a:fontScheme name="Personalizado 2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ido">
  <a:themeElements>
    <a:clrScheme name="20 UCI con tablas">
      <a:dk1>
        <a:srgbClr val="041A59"/>
      </a:dk1>
      <a:lt1>
        <a:sysClr val="window" lastClr="FFFFFF"/>
      </a:lt1>
      <a:dk2>
        <a:srgbClr val="000000"/>
      </a:dk2>
      <a:lt2>
        <a:srgbClr val="E7E6E6"/>
      </a:lt2>
      <a:accent1>
        <a:srgbClr val="F99E0D"/>
      </a:accent1>
      <a:accent2>
        <a:srgbClr val="CE002A"/>
      </a:accent2>
      <a:accent3>
        <a:srgbClr val="FF661A"/>
      </a:accent3>
      <a:accent4>
        <a:srgbClr val="5E9900"/>
      </a:accent4>
      <a:accent5>
        <a:srgbClr val="E000E0"/>
      </a:accent5>
      <a:accent6>
        <a:srgbClr val="22B260"/>
      </a:accent6>
      <a:hlink>
        <a:srgbClr val="1D71AE"/>
      </a:hlink>
      <a:folHlink>
        <a:srgbClr val="F99E0D"/>
      </a:folHlink>
    </a:clrScheme>
    <a:fontScheme name="Personalizado 2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  <wetp:taskpane dockstate="right" visibility="0" width="438" row="2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56BB9D88-C50A-4CA5-9054-05D562A7E6DE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48E6646B-EE44-4193-85BA-101558F71AD8}">
  <we:reference id="wa200003052" version="2.0.0.0" store="en-US" storeType="OMEX"/>
  <we:alternateReferences>
    <we:reference id="WA200003052" version="2.0.0.0" store="WA20000305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5652</TotalTime>
  <Words>1686</Words>
  <Application>Microsoft Office PowerPoint</Application>
  <PresentationFormat>Panorámica</PresentationFormat>
  <Paragraphs>199</Paragraphs>
  <Slides>24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24</vt:i4>
      </vt:variant>
    </vt:vector>
  </HeadingPairs>
  <TitlesOfParts>
    <vt:vector size="30" baseType="lpstr">
      <vt:lpstr>Arial</vt:lpstr>
      <vt:lpstr>Myriad Pro</vt:lpstr>
      <vt:lpstr>Calibri</vt:lpstr>
      <vt:lpstr>Times New Roman</vt:lpstr>
      <vt:lpstr>Frase</vt:lpstr>
      <vt:lpstr>Contenido</vt:lpstr>
      <vt:lpstr>Implementación de un Sistema de Recomendación basado en Deep Learning para las plataformas del proyecto z17. </vt:lpstr>
      <vt:lpstr>INTRODUCCIÓN</vt:lpstr>
      <vt:lpstr>INTRODUCCIÓN</vt:lpstr>
      <vt:lpstr>PROBLEMÁTICA</vt:lpstr>
      <vt:lpstr>PROBLEMA A RESOLVER</vt:lpstr>
      <vt:lpstr>DISEÑO TEÓRICO DE LA INVESTIGACIÓN</vt:lpstr>
      <vt:lpstr>TAREAS DE INVESTIGACIÓN</vt:lpstr>
      <vt:lpstr>TAREAS DE INVESTIGACIÓN</vt:lpstr>
      <vt:lpstr>ESTUDIO DE SOLUCIONES SIMILARES</vt:lpstr>
      <vt:lpstr>ESTUDIO DE SOLUCIONES SIMILARES</vt:lpstr>
      <vt:lpstr>ESTUDIO DE SOLUCIONES SIMILARES</vt:lpstr>
      <vt:lpstr>METODOLOGÍA</vt:lpstr>
      <vt:lpstr>TECNOLOGIAS Y HERRAMIENTAS</vt:lpstr>
      <vt:lpstr>TECNOLOGIAS Y HERRAMIENTAS</vt:lpstr>
      <vt:lpstr>TECNOLOGIAS Y HERRAMIENTAS</vt:lpstr>
      <vt:lpstr>Propuesta de Solución</vt:lpstr>
      <vt:lpstr>Propuesta de Solución</vt:lpstr>
      <vt:lpstr>Modelo Conceptual</vt:lpstr>
      <vt:lpstr>Requisitos Funcionales </vt:lpstr>
      <vt:lpstr>Diagrama de Clases con Estereotipos Webs</vt:lpstr>
      <vt:lpstr>Diseño Arquitectónico</vt:lpstr>
      <vt:lpstr>Patrones de Diseño </vt:lpstr>
      <vt:lpstr>Conclusiones </vt:lpstr>
      <vt:lpstr>Implementación de un Sistema de Recomendación basado en Deep Learning para las plataformas del proyecto z17.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Hector Betancourt Matos</dc:creator>
  <cp:lastModifiedBy>Cuenta Microsoft</cp:lastModifiedBy>
  <cp:revision>769</cp:revision>
  <dcterms:created xsi:type="dcterms:W3CDTF">2022-02-03T04:43:00Z</dcterms:created>
  <dcterms:modified xsi:type="dcterms:W3CDTF">2024-10-29T00:35:56Z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1033-10.2.0.5908</vt:lpwstr>
  </property>
</Properties>
</file>